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2" r:id="rId2"/>
    <p:sldId id="273" r:id="rId3"/>
    <p:sldId id="280" r:id="rId4"/>
    <p:sldId id="276" r:id="rId5"/>
    <p:sldId id="277" r:id="rId6"/>
    <p:sldId id="278" r:id="rId7"/>
    <p:sldId id="264" r:id="rId8"/>
    <p:sldId id="265" r:id="rId9"/>
    <p:sldId id="266" r:id="rId10"/>
    <p:sldId id="267" r:id="rId11"/>
    <p:sldId id="269" r:id="rId12"/>
    <p:sldId id="279" r:id="rId13"/>
    <p:sldId id="271" r:id="rId1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EA0"/>
    <a:srgbClr val="FF9999"/>
    <a:srgbClr val="FDB5E5"/>
    <a:srgbClr val="FDF0BB"/>
    <a:srgbClr val="FF6699"/>
    <a:srgbClr val="F6FD99"/>
    <a:srgbClr val="6699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69" autoAdjust="0"/>
  </p:normalViewPr>
  <p:slideViewPr>
    <p:cSldViewPr>
      <p:cViewPr varScale="1">
        <p:scale>
          <a:sx n="48" d="100"/>
          <a:sy n="48" d="100"/>
        </p:scale>
        <p:origin x="2358" y="7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0EC5D-CEF9-4998-8F46-7648065EA589}" type="datetimeFigureOut">
              <a:rPr lang="en-GB" smtClean="0"/>
              <a:t>30/04/2020</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453FC-7BC8-4001-9F0B-FFFBD3A31E44}" type="slidenum">
              <a:rPr lang="en-GB" smtClean="0"/>
              <a:t>‹#›</a:t>
            </a:fld>
            <a:endParaRPr lang="en-GB"/>
          </a:p>
        </p:txBody>
      </p:sp>
    </p:spTree>
    <p:extLst>
      <p:ext uri="{BB962C8B-B14F-4D97-AF65-F5344CB8AC3E}">
        <p14:creationId xmlns:p14="http://schemas.microsoft.com/office/powerpoint/2010/main" val="2843715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419322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143118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697"/>
            <a:ext cx="1157288" cy="11268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6" y="529697"/>
            <a:ext cx="3357563" cy="11268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326023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99966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A15B95-B0E4-428C-ACA3-BD91C3CA9B80}"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39736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A15B95-B0E4-428C-ACA3-BD91C3CA9B80}"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02445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A15B95-B0E4-428C-ACA3-BD91C3CA9B80}" type="datetimeFigureOut">
              <a:rPr lang="en-GB" smtClean="0"/>
              <a:t>30/04/2020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174967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A15B95-B0E4-428C-ACA3-BD91C3CA9B80}" type="datetimeFigureOut">
              <a:rPr lang="en-GB" smtClean="0"/>
              <a:t>30/04/2020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9097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15B95-B0E4-428C-ACA3-BD91C3CA9B80}" type="datetimeFigureOut">
              <a:rPr lang="en-GB" smtClean="0"/>
              <a:t>30/04/2020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413651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15B95-B0E4-428C-ACA3-BD91C3CA9B80}"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60861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15B95-B0E4-428C-ACA3-BD91C3CA9B80}"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77929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1AA15B95-B0E4-428C-ACA3-BD91C3CA9B80}" type="datetimeFigureOut">
              <a:rPr lang="en-GB" smtClean="0"/>
              <a:t>30/04/2020</a:t>
            </a:fld>
            <a:endParaRPr lang="en-GB"/>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1D7E0CA6-420A-4C97-8A49-E65C830C79F9}" type="slidenum">
              <a:rPr lang="en-GB" smtClean="0"/>
              <a:t>‹#›</a:t>
            </a:fld>
            <a:endParaRPr lang="en-GB"/>
          </a:p>
        </p:txBody>
      </p:sp>
    </p:spTree>
    <p:extLst>
      <p:ext uri="{BB962C8B-B14F-4D97-AF65-F5344CB8AC3E}">
        <p14:creationId xmlns:p14="http://schemas.microsoft.com/office/powerpoint/2010/main" val="129444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yJrnwOPC2f8" TargetMode="External"/><Relationship Id="rId7" Type="http://schemas.openxmlformats.org/officeDocument/2006/relationships/image" Target="../media/image37.jpe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hyperlink" Target="http://www.google.co.uk/url?sa=i&amp;rct=j&amp;q=&amp;esrc=s&amp;frm=1&amp;source=images&amp;cd=&amp;cad=rja&amp;uact=8&amp;ved=0CAcQjRw&amp;url=http://iws2.collin.edu/lstern/INTRO-WEB-UNIT2A-LECTURE-WHAT-SOC.html&amp;ei=7BuRVYyyHoWp7Abt35fIDg&amp;psig=AFQjCNGKVJMraVPOejwJ0QDlLFAT0Zb0VA&amp;ust=1435659620722493" TargetMode="External"/><Relationship Id="rId5" Type="http://schemas.openxmlformats.org/officeDocument/2006/relationships/image" Target="../media/image36.jpeg"/><Relationship Id="rId4" Type="http://schemas.openxmlformats.org/officeDocument/2006/relationships/hyperlink" Target="http://www.google.co.uk/url?sa=i&amp;rct=j&amp;q=&amp;esrc=s&amp;frm=1&amp;source=images&amp;cd=&amp;cad=rja&amp;uact=8&amp;ved=0CAcQjRw&amp;url=http://pescadordebits.com.br/olhos-azuis-um-documentario-sobre-o-preconceito/&amp;ei=_xqRVZymO8W57ga55LvYDQ&amp;bvm=bv.96783405,d.ZGU&amp;psig=AFQjCNG5B1TPTvTikF34iLRyCinBM2knbg&amp;ust=143565939070250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w&amp;url=http://abcnews.go.com/topics/news/us/ruth-bader-ginsburg.htm&amp;ei=fjGRVcHWAqKM7AaN5p_oDQ&amp;bvm=bv.96783405,d.ZGU&amp;psig=AFQjCNEPCtcsBbwfX1Mzw9OFU9Gd878puA&amp;ust=1435665143665169" TargetMode="External"/><Relationship Id="rId2" Type="http://schemas.openxmlformats.org/officeDocument/2006/relationships/hyperlink" Target="https://www.youtube.com/watch?v=QqsP0vQJJ44" TargetMode="Externa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8" Type="http://schemas.openxmlformats.org/officeDocument/2006/relationships/hyperlink" Target="http://www.heforshe.org/" TargetMode="External"/><Relationship Id="rId13" Type="http://schemas.openxmlformats.org/officeDocument/2006/relationships/hyperlink" Target="http://www.earlhamsociologypages.co.uk/" TargetMode="External"/><Relationship Id="rId3" Type="http://schemas.openxmlformats.org/officeDocument/2006/relationships/hyperlink" Target="http://www.aqa.org.uk/subjects/sociology/as-and-a-level/sociology-7191-7192/introduction" TargetMode="External"/><Relationship Id="rId7" Type="http://schemas.openxmlformats.org/officeDocument/2006/relationships/hyperlink" Target="http://whoneedsfeminism.com/about.html" TargetMode="External"/><Relationship Id="rId12" Type="http://schemas.openxmlformats.org/officeDocument/2006/relationships/hyperlink" Target="https://napierpress.com/book-two-workbooks" TargetMode="Externa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hyperlink" Target="http://everydaysexism.com/index.php/about" TargetMode="External"/><Relationship Id="rId11" Type="http://schemas.openxmlformats.org/officeDocument/2006/relationships/hyperlink" Target="https://napierpress.com/book-one-workbooks" TargetMode="External"/><Relationship Id="rId5" Type="http://schemas.openxmlformats.org/officeDocument/2006/relationships/hyperlink" Target="http://www.s-cool.co.uk/a-level/sociology" TargetMode="External"/><Relationship Id="rId15" Type="http://schemas.openxmlformats.org/officeDocument/2006/relationships/image" Target="../media/image45.jpg"/><Relationship Id="rId10" Type="http://schemas.openxmlformats.org/officeDocument/2006/relationships/hyperlink" Target="http://politybooks.com/kenbrowne/resources.asp" TargetMode="External"/><Relationship Id="rId4" Type="http://schemas.openxmlformats.org/officeDocument/2006/relationships/hyperlink" Target="http://www.aqa.org.uk/subjects/sociology/as-and-a-level/sociology-7191-7192/assessment-resources" TargetMode="External"/><Relationship Id="rId9" Type="http://schemas.openxmlformats.org/officeDocument/2006/relationships/hyperlink" Target="https://www.tutor2u.net/sociology/reference" TargetMode="External"/><Relationship Id="rId14" Type="http://schemas.openxmlformats.org/officeDocument/2006/relationships/hyperlink" Target="https://www.sociologystuff.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co.uk/url?sa=i&amp;rct=j&amp;q=&amp;esrc=s&amp;frm=1&amp;source=images&amp;cd=&amp;cad=rja&amp;uact=8&amp;ved=0CAcQjRw&amp;url=http://www.memrise.com/mem/2070857/representing-the-functionalist-view-on-society-thr/&amp;ei=fAGRVdv-OYas7AbPqZ_4Dw&amp;bvm=bv.96783405,d.ZGU&amp;psig=AFQjCNHQydoAM8F7v68sAfGNhj7U4kRX8g&amp;ust=1435652854479452" TargetMode="Externa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hyperlink" Target="https://www.youtube.com/watch?v=LHPOLSywdi0" TargetMode="Externa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http://www.google.co.uk/url?sa=i&amp;rct=j&amp;q=&amp;esrc=s&amp;frm=1&amp;source=images&amp;cd=&amp;cad=rja&amp;uact=8&amp;ved=0CAcQjRw&amp;url=http://girltalkhq.com/this-is-what-happens-when-you-start-a-feminist-group-in-highschool/&amp;ei=ewuRVcCwD8OH7QaO0Y1w&amp;bvm=bv.96783405,d.ZGU&amp;psig=AFQjCNF1-0Ayj-W31B1m5NRiwrm7sZ0srg&amp;ust=143565539274212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youtube.com/watch?v=Vz3eOb6Yl1s" TargetMode="Externa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706" y="-2434"/>
            <a:ext cx="6787293" cy="654923"/>
          </a:xfrm>
          <a:prstGeom prst="rect">
            <a:avLst/>
          </a:prstGeom>
          <a:noFill/>
        </p:spPr>
        <p:txBody>
          <a:bodyPr wrap="square" rtlCol="0">
            <a:spAutoFit/>
          </a:bodyPr>
          <a:lstStyle/>
          <a:p>
            <a:pPr algn="ctr"/>
            <a:r>
              <a:rPr lang="en-GB" sz="3656" u="sng" dirty="0" smtClean="0">
                <a:latin typeface="Tw Cen MT" panose="020B0602020104020603" pitchFamily="34" charset="0"/>
              </a:rPr>
              <a:t>Year 11 </a:t>
            </a:r>
            <a:r>
              <a:rPr lang="en-GB" sz="3656" u="sng" dirty="0" smtClean="0">
                <a:latin typeface="Tw Cen MT" panose="020B0602020104020603" pitchFamily="34" charset="0"/>
              </a:rPr>
              <a:t>Transition</a:t>
            </a:r>
            <a:r>
              <a:rPr lang="en-GB" sz="3656" u="sng" dirty="0" smtClean="0">
                <a:latin typeface="Tw Cen MT" panose="020B0602020104020603" pitchFamily="34" charset="0"/>
              </a:rPr>
              <a:t> </a:t>
            </a:r>
            <a:r>
              <a:rPr lang="en-GB" sz="3656" u="sng" dirty="0">
                <a:latin typeface="Tw Cen MT" panose="020B0602020104020603" pitchFamily="34" charset="0"/>
              </a:rPr>
              <a:t>B</a:t>
            </a:r>
            <a:r>
              <a:rPr lang="en-GB" sz="3656" u="sng" dirty="0" smtClean="0">
                <a:latin typeface="Tw Cen MT" panose="020B0602020104020603" pitchFamily="34" charset="0"/>
              </a:rPr>
              <a:t>ooklet</a:t>
            </a:r>
            <a:endParaRPr lang="en-GB" sz="3656" u="sng" dirty="0">
              <a:latin typeface="Tw Cen MT" panose="020B0602020104020603" pitchFamily="34" charset="0"/>
            </a:endParaRPr>
          </a:p>
        </p:txBody>
      </p:sp>
      <p:pic>
        <p:nvPicPr>
          <p:cNvPr id="5" name="Picture 4"/>
          <p:cNvPicPr>
            <a:picLocks noChangeAspect="1"/>
          </p:cNvPicPr>
          <p:nvPr/>
        </p:nvPicPr>
        <p:blipFill>
          <a:blip r:embed="rId2"/>
          <a:stretch>
            <a:fillRect/>
          </a:stretch>
        </p:blipFill>
        <p:spPr>
          <a:xfrm>
            <a:off x="153958" y="753956"/>
            <a:ext cx="3131003" cy="18717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423" y="2695326"/>
            <a:ext cx="1787947" cy="1221696"/>
          </a:xfrm>
          <a:prstGeom prst="rect">
            <a:avLst/>
          </a:prstGeom>
        </p:spPr>
      </p:pic>
      <p:pic>
        <p:nvPicPr>
          <p:cNvPr id="7" name="Picture 6"/>
          <p:cNvPicPr>
            <a:picLocks noChangeAspect="1"/>
          </p:cNvPicPr>
          <p:nvPr/>
        </p:nvPicPr>
        <p:blipFill>
          <a:blip r:embed="rId4"/>
          <a:stretch>
            <a:fillRect/>
          </a:stretch>
        </p:blipFill>
        <p:spPr>
          <a:xfrm>
            <a:off x="153957" y="4726802"/>
            <a:ext cx="1743075" cy="1367392"/>
          </a:xfrm>
          <a:prstGeom prst="rect">
            <a:avLst/>
          </a:prstGeom>
        </p:spPr>
      </p:pic>
      <p:sp>
        <p:nvSpPr>
          <p:cNvPr id="8" name="TextBox 7"/>
          <p:cNvSpPr txBox="1"/>
          <p:nvPr/>
        </p:nvSpPr>
        <p:spPr>
          <a:xfrm>
            <a:off x="224644" y="8748471"/>
            <a:ext cx="6408712" cy="877163"/>
          </a:xfrm>
          <a:prstGeom prst="rect">
            <a:avLst/>
          </a:prstGeom>
          <a:noFill/>
          <a:ln>
            <a:solidFill>
              <a:schemeClr val="accent1"/>
            </a:solidFill>
          </a:ln>
        </p:spPr>
        <p:txBody>
          <a:bodyPr wrap="square" rtlCol="0">
            <a:spAutoFit/>
          </a:bodyPr>
          <a:lstStyle/>
          <a:p>
            <a:pPr algn="ctr"/>
            <a:r>
              <a:rPr lang="en-GB" sz="1700" dirty="0">
                <a:latin typeface="Tw Cen MT" panose="020B0602020104020603" pitchFamily="34" charset="0"/>
              </a:rPr>
              <a:t>We follow the AQA A-level specification</a:t>
            </a:r>
          </a:p>
          <a:p>
            <a:pPr algn="ctr"/>
            <a:r>
              <a:rPr lang="en-GB" sz="1700" dirty="0">
                <a:latin typeface="Tw Cen MT" panose="020B0602020104020603" pitchFamily="34" charset="0"/>
              </a:rPr>
              <a:t>If you have any questions over the summer email</a:t>
            </a:r>
          </a:p>
          <a:p>
            <a:pPr algn="ctr"/>
            <a:r>
              <a:rPr lang="en-GB" sz="1700" dirty="0">
                <a:latin typeface="Tw Cen MT" panose="020B0602020104020603" pitchFamily="34" charset="0"/>
              </a:rPr>
              <a:t>  </a:t>
            </a:r>
          </a:p>
        </p:txBody>
      </p:sp>
      <p:pic>
        <p:nvPicPr>
          <p:cNvPr id="10" name="Picture 9"/>
          <p:cNvPicPr>
            <a:picLocks noChangeAspect="1"/>
          </p:cNvPicPr>
          <p:nvPr/>
        </p:nvPicPr>
        <p:blipFill>
          <a:blip r:embed="rId5"/>
          <a:stretch>
            <a:fillRect/>
          </a:stretch>
        </p:blipFill>
        <p:spPr>
          <a:xfrm>
            <a:off x="2159781" y="2324234"/>
            <a:ext cx="1775198" cy="2062809"/>
          </a:xfrm>
          <a:prstGeom prst="rect">
            <a:avLst/>
          </a:prstGeom>
        </p:spPr>
      </p:pic>
      <p:pic>
        <p:nvPicPr>
          <p:cNvPr id="11" name="Picture 10"/>
          <p:cNvPicPr>
            <a:picLocks noChangeAspect="1"/>
          </p:cNvPicPr>
          <p:nvPr/>
        </p:nvPicPr>
        <p:blipFill>
          <a:blip r:embed="rId6"/>
          <a:stretch>
            <a:fillRect/>
          </a:stretch>
        </p:blipFill>
        <p:spPr>
          <a:xfrm>
            <a:off x="5273097" y="753956"/>
            <a:ext cx="1376476" cy="1989991"/>
          </a:xfrm>
          <a:prstGeom prst="rect">
            <a:avLst/>
          </a:prstGeom>
        </p:spPr>
      </p:pic>
      <p:pic>
        <p:nvPicPr>
          <p:cNvPr id="12" name="Picture 11"/>
          <p:cNvPicPr>
            <a:picLocks noChangeAspect="1"/>
          </p:cNvPicPr>
          <p:nvPr/>
        </p:nvPicPr>
        <p:blipFill>
          <a:blip r:embed="rId7"/>
          <a:stretch>
            <a:fillRect/>
          </a:stretch>
        </p:blipFill>
        <p:spPr>
          <a:xfrm>
            <a:off x="243491" y="2631553"/>
            <a:ext cx="1765154" cy="2019749"/>
          </a:xfrm>
          <a:prstGeom prst="rect">
            <a:avLst/>
          </a:prstGeom>
        </p:spPr>
      </p:pic>
      <p:pic>
        <p:nvPicPr>
          <p:cNvPr id="13" name="Picture 12"/>
          <p:cNvPicPr>
            <a:picLocks noChangeAspect="1"/>
          </p:cNvPicPr>
          <p:nvPr/>
        </p:nvPicPr>
        <p:blipFill>
          <a:blip r:embed="rId8"/>
          <a:stretch>
            <a:fillRect/>
          </a:stretch>
        </p:blipFill>
        <p:spPr>
          <a:xfrm>
            <a:off x="2825459" y="581154"/>
            <a:ext cx="2218237" cy="1710448"/>
          </a:xfrm>
          <a:prstGeom prst="rect">
            <a:avLst/>
          </a:prstGeom>
        </p:spPr>
      </p:pic>
      <p:pic>
        <p:nvPicPr>
          <p:cNvPr id="14" name="Picture 13"/>
          <p:cNvPicPr>
            <a:picLocks noChangeAspect="1"/>
          </p:cNvPicPr>
          <p:nvPr/>
        </p:nvPicPr>
        <p:blipFill>
          <a:blip r:embed="rId9"/>
          <a:stretch>
            <a:fillRect/>
          </a:stretch>
        </p:blipFill>
        <p:spPr>
          <a:xfrm>
            <a:off x="4141018" y="4118417"/>
            <a:ext cx="2073146" cy="1386146"/>
          </a:xfrm>
          <a:prstGeom prst="rect">
            <a:avLst/>
          </a:prstGeom>
        </p:spPr>
      </p:pic>
      <p:pic>
        <p:nvPicPr>
          <p:cNvPr id="15" name="Picture 14"/>
          <p:cNvPicPr>
            <a:picLocks noChangeAspect="1"/>
          </p:cNvPicPr>
          <p:nvPr/>
        </p:nvPicPr>
        <p:blipFill>
          <a:blip r:embed="rId10"/>
          <a:stretch>
            <a:fillRect/>
          </a:stretch>
        </p:blipFill>
        <p:spPr>
          <a:xfrm>
            <a:off x="1783428" y="6942940"/>
            <a:ext cx="1802527" cy="1534584"/>
          </a:xfrm>
          <a:prstGeom prst="rect">
            <a:avLst/>
          </a:prstGeom>
        </p:spPr>
      </p:pic>
      <p:pic>
        <p:nvPicPr>
          <p:cNvPr id="16" name="Picture 15"/>
          <p:cNvPicPr>
            <a:picLocks noChangeAspect="1"/>
          </p:cNvPicPr>
          <p:nvPr/>
        </p:nvPicPr>
        <p:blipFill rotWithShape="1">
          <a:blip r:embed="rId11"/>
          <a:srcRect l="18442" r="12706"/>
          <a:stretch/>
        </p:blipFill>
        <p:spPr>
          <a:xfrm>
            <a:off x="5395955" y="6800766"/>
            <a:ext cx="1440160" cy="1709675"/>
          </a:xfrm>
          <a:prstGeom prst="rect">
            <a:avLst/>
          </a:prstGeom>
        </p:spPr>
      </p:pic>
      <p:pic>
        <p:nvPicPr>
          <p:cNvPr id="17" name="Picture 16"/>
          <p:cNvPicPr>
            <a:picLocks noChangeAspect="1"/>
          </p:cNvPicPr>
          <p:nvPr/>
        </p:nvPicPr>
        <p:blipFill>
          <a:blip r:embed="rId12"/>
          <a:stretch>
            <a:fillRect/>
          </a:stretch>
        </p:blipFill>
        <p:spPr>
          <a:xfrm>
            <a:off x="3585955" y="5385410"/>
            <a:ext cx="2279417" cy="1606223"/>
          </a:xfrm>
          <a:prstGeom prst="rect">
            <a:avLst/>
          </a:prstGeom>
        </p:spPr>
      </p:pic>
      <p:pic>
        <p:nvPicPr>
          <p:cNvPr id="19" name="Picture 18"/>
          <p:cNvPicPr>
            <a:picLocks noChangeAspect="1"/>
          </p:cNvPicPr>
          <p:nvPr/>
        </p:nvPicPr>
        <p:blipFill>
          <a:blip r:embed="rId13"/>
          <a:stretch>
            <a:fillRect/>
          </a:stretch>
        </p:blipFill>
        <p:spPr>
          <a:xfrm>
            <a:off x="1857508" y="4168477"/>
            <a:ext cx="1785962" cy="2450019"/>
          </a:xfrm>
          <a:prstGeom prst="rect">
            <a:avLst/>
          </a:prstGeom>
        </p:spPr>
      </p:pic>
      <p:pic>
        <p:nvPicPr>
          <p:cNvPr id="20" name="Picture 19"/>
          <p:cNvPicPr>
            <a:picLocks noChangeAspect="1"/>
          </p:cNvPicPr>
          <p:nvPr/>
        </p:nvPicPr>
        <p:blipFill>
          <a:blip r:embed="rId14"/>
          <a:stretch>
            <a:fillRect/>
          </a:stretch>
        </p:blipFill>
        <p:spPr>
          <a:xfrm>
            <a:off x="3508753" y="6846423"/>
            <a:ext cx="1929887" cy="1734901"/>
          </a:xfrm>
          <a:prstGeom prst="rect">
            <a:avLst/>
          </a:prstGeom>
        </p:spPr>
      </p:pic>
      <p:pic>
        <p:nvPicPr>
          <p:cNvPr id="23" name="Picture 22"/>
          <p:cNvPicPr>
            <a:picLocks noChangeAspect="1"/>
          </p:cNvPicPr>
          <p:nvPr/>
        </p:nvPicPr>
        <p:blipFill>
          <a:blip r:embed="rId15"/>
          <a:stretch>
            <a:fillRect/>
          </a:stretch>
        </p:blipFill>
        <p:spPr>
          <a:xfrm>
            <a:off x="109308" y="6182930"/>
            <a:ext cx="1709599" cy="2244113"/>
          </a:xfrm>
          <a:prstGeom prst="rect">
            <a:avLst/>
          </a:prstGeom>
        </p:spPr>
      </p:pic>
    </p:spTree>
    <p:extLst>
      <p:ext uri="{BB962C8B-B14F-4D97-AF65-F5344CB8AC3E}">
        <p14:creationId xmlns:p14="http://schemas.microsoft.com/office/powerpoint/2010/main" val="2152571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231" y="4925622"/>
            <a:ext cx="2273131" cy="133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8597" y="362854"/>
            <a:ext cx="5976664" cy="461665"/>
          </a:xfrm>
          <a:prstGeom prst="rect">
            <a:avLst/>
          </a:prstGeom>
          <a:noFill/>
        </p:spPr>
        <p:txBody>
          <a:bodyPr wrap="square" rtlCol="0">
            <a:spAutoFit/>
          </a:bodyPr>
          <a:lstStyle/>
          <a:p>
            <a:pPr algn="ctr"/>
            <a:r>
              <a:rPr lang="en-GB" sz="2400" b="1" dirty="0">
                <a:ln w="18415" cmpd="sng">
                  <a:solidFill>
                    <a:schemeClr val="accent6"/>
                  </a:solidFill>
                  <a:prstDash val="solid"/>
                </a:ln>
                <a:effectLst>
                  <a:outerShdw blurRad="63500" dir="3600000" algn="tl" rotWithShape="0">
                    <a:srgbClr val="000000">
                      <a:alpha val="70000"/>
                    </a:srgbClr>
                  </a:outerShdw>
                </a:effectLst>
                <a:latin typeface="Tw Cen MT" panose="020B0602020104020603" pitchFamily="34" charset="0"/>
              </a:rPr>
              <a:t>Task 4: </a:t>
            </a:r>
            <a:r>
              <a:rPr lang="en-GB"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w Cen MT" panose="020B0602020104020603" pitchFamily="34" charset="0"/>
              </a:rPr>
              <a:t>Autonomous Social Action Theorist</a:t>
            </a:r>
            <a:r>
              <a:rPr lang="en-GB" sz="2400" dirty="0">
                <a:ln w="18415" cmpd="sng">
                  <a:solidFill>
                    <a:sysClr val="windowText" lastClr="000000"/>
                  </a:solidFill>
                  <a:prstDash val="solid"/>
                </a:ln>
                <a:solidFill>
                  <a:sysClr val="windowText" lastClr="000000"/>
                </a:solidFill>
                <a:latin typeface="Tw Cen MT" panose="020B0602020104020603" pitchFamily="34" charset="0"/>
              </a:rPr>
              <a:t>…</a:t>
            </a:r>
            <a:endParaRPr lang="en-GB"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w Cen MT" panose="020B0602020104020603" pitchFamily="34" charset="0"/>
            </a:endParaRPr>
          </a:p>
        </p:txBody>
      </p:sp>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12472655"/>
              </p:ext>
            </p:extLst>
          </p:nvPr>
        </p:nvGraphicFramePr>
        <p:xfrm>
          <a:off x="455339" y="969318"/>
          <a:ext cx="5925990" cy="741680"/>
        </p:xfrm>
        <a:graphic>
          <a:graphicData uri="http://schemas.openxmlformats.org/drawingml/2006/table">
            <a:tbl>
              <a:tblPr firstRow="1" bandRow="1">
                <a:tableStyleId>{5C22544A-7EE6-4342-B048-85BDC9FD1C3A}</a:tableStyleId>
              </a:tblPr>
              <a:tblGrid>
                <a:gridCol w="1975330">
                  <a:extLst>
                    <a:ext uri="{9D8B030D-6E8A-4147-A177-3AD203B41FA5}">
                      <a16:colId xmlns:a16="http://schemas.microsoft.com/office/drawing/2014/main" val="20000"/>
                    </a:ext>
                  </a:extLst>
                </a:gridCol>
                <a:gridCol w="1975330">
                  <a:extLst>
                    <a:ext uri="{9D8B030D-6E8A-4147-A177-3AD203B41FA5}">
                      <a16:colId xmlns:a16="http://schemas.microsoft.com/office/drawing/2014/main" val="20001"/>
                    </a:ext>
                  </a:extLst>
                </a:gridCol>
                <a:gridCol w="1975330">
                  <a:extLst>
                    <a:ext uri="{9D8B030D-6E8A-4147-A177-3AD203B41FA5}">
                      <a16:colId xmlns:a16="http://schemas.microsoft.com/office/drawing/2014/main" val="20002"/>
                    </a:ext>
                  </a:extLst>
                </a:gridCol>
              </a:tblGrid>
              <a:tr h="370840">
                <a:tc>
                  <a:txBody>
                    <a:bodyPr/>
                    <a:lstStyle/>
                    <a:p>
                      <a:r>
                        <a:rPr lang="en-GB" dirty="0"/>
                        <a:t>Functionalism</a:t>
                      </a:r>
                    </a:p>
                  </a:txBody>
                  <a:tcPr/>
                </a:tc>
                <a:tc>
                  <a:txBody>
                    <a:bodyPr/>
                    <a:lstStyle/>
                    <a:p>
                      <a:r>
                        <a:rPr lang="en-GB" dirty="0"/>
                        <a:t>Feminism</a:t>
                      </a:r>
                    </a:p>
                  </a:txBody>
                  <a:tcPr/>
                </a:tc>
                <a:tc>
                  <a:txBody>
                    <a:bodyPr/>
                    <a:lstStyle/>
                    <a:p>
                      <a:r>
                        <a:rPr lang="en-GB" dirty="0"/>
                        <a:t>Marxism</a:t>
                      </a:r>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321990" y="1786203"/>
            <a:ext cx="3925495" cy="7571303"/>
          </a:xfrm>
          <a:prstGeom prst="rect">
            <a:avLst/>
          </a:prstGeom>
          <a:noFill/>
        </p:spPr>
        <p:txBody>
          <a:bodyPr wrap="square" rtlCol="0">
            <a:spAutoFit/>
          </a:bodyPr>
          <a:lstStyle/>
          <a:p>
            <a:pPr marL="342900" indent="-342900">
              <a:buFont typeface="+mj-lt"/>
              <a:buAutoNum type="arabicPeriod"/>
            </a:pPr>
            <a:r>
              <a:rPr lang="en-GB" dirty="0">
                <a:latin typeface="Tw Cen MT" panose="020B0602020104020603" pitchFamily="34" charset="0"/>
              </a:rPr>
              <a:t>Complete a Summary table for your notes outlining each approach and stating whether they are:</a:t>
            </a:r>
          </a:p>
          <a:p>
            <a:pPr marL="285750" indent="-285750">
              <a:buFont typeface="Arial" pitchFamily="34" charset="0"/>
              <a:buChar char="•"/>
            </a:pPr>
            <a:r>
              <a:rPr lang="en-GB" b="1" dirty="0">
                <a:latin typeface="Tw Cen MT" panose="020B0602020104020603" pitchFamily="34" charset="0"/>
              </a:rPr>
              <a:t>Consensus </a:t>
            </a:r>
            <a:r>
              <a:rPr lang="en-GB" dirty="0">
                <a:latin typeface="Tw Cen MT" panose="020B0602020104020603" pitchFamily="34" charset="0"/>
              </a:rPr>
              <a:t>or </a:t>
            </a:r>
            <a:r>
              <a:rPr lang="en-GB" b="1" dirty="0">
                <a:latin typeface="Tw Cen MT" panose="020B0602020104020603" pitchFamily="34" charset="0"/>
              </a:rPr>
              <a:t>Conflict Theories</a:t>
            </a:r>
          </a:p>
          <a:p>
            <a:pPr marL="285750" indent="-285750">
              <a:buFont typeface="Arial" pitchFamily="34" charset="0"/>
              <a:buChar char="•"/>
            </a:pPr>
            <a:r>
              <a:rPr lang="en-GB" b="1" dirty="0">
                <a:latin typeface="Tw Cen MT" panose="020B0602020104020603" pitchFamily="34" charset="0"/>
              </a:rPr>
              <a:t>Macro</a:t>
            </a:r>
            <a:r>
              <a:rPr lang="en-GB" dirty="0">
                <a:latin typeface="Tw Cen MT" panose="020B0602020104020603" pitchFamily="34" charset="0"/>
              </a:rPr>
              <a:t> or </a:t>
            </a:r>
            <a:r>
              <a:rPr lang="en-GB" b="1" dirty="0">
                <a:latin typeface="Tw Cen MT" panose="020B0602020104020603" pitchFamily="34" charset="0"/>
              </a:rPr>
              <a:t>Micro Approaches</a:t>
            </a:r>
          </a:p>
          <a:p>
            <a:pPr marL="285750" indent="-285750">
              <a:buFont typeface="Arial" pitchFamily="34" charset="0"/>
              <a:buChar char="•"/>
            </a:pPr>
            <a:r>
              <a:rPr lang="en-GB" b="1" dirty="0">
                <a:latin typeface="Tw Cen MT" panose="020B0602020104020603" pitchFamily="34" charset="0"/>
              </a:rPr>
              <a:t>Structural </a:t>
            </a:r>
            <a:r>
              <a:rPr lang="en-GB" dirty="0">
                <a:latin typeface="Tw Cen MT" panose="020B0602020104020603" pitchFamily="34" charset="0"/>
              </a:rPr>
              <a:t>or</a:t>
            </a:r>
            <a:r>
              <a:rPr lang="en-GB" b="1" dirty="0">
                <a:latin typeface="Tw Cen MT" panose="020B0602020104020603" pitchFamily="34" charset="0"/>
              </a:rPr>
              <a:t> Social Action</a:t>
            </a:r>
          </a:p>
          <a:p>
            <a:endParaRPr lang="en-GB" dirty="0">
              <a:latin typeface="Tw Cen MT" panose="020B0602020104020603" pitchFamily="34" charset="0"/>
            </a:endParaRPr>
          </a:p>
          <a:p>
            <a:r>
              <a:rPr lang="en-GB" dirty="0">
                <a:latin typeface="Tw Cen MT" panose="020B0602020104020603" pitchFamily="34" charset="0"/>
              </a:rPr>
              <a:t>Ensure that you define which words in bold go with which theory! Add the strengths and weaknesses of each to the table too!</a:t>
            </a:r>
          </a:p>
          <a:p>
            <a:endParaRPr lang="en-GB" dirty="0">
              <a:latin typeface="Tw Cen MT" panose="020B0602020104020603" pitchFamily="34" charset="0"/>
            </a:endParaRPr>
          </a:p>
          <a:p>
            <a:pPr marL="342900" indent="-342900">
              <a:buFont typeface="+mj-lt"/>
              <a:buAutoNum type="arabicPeriod" startAt="2"/>
            </a:pPr>
            <a:endParaRPr lang="en-GB" dirty="0">
              <a:latin typeface="Tw Cen MT" panose="020B0602020104020603" pitchFamily="34" charset="0"/>
            </a:endParaRPr>
          </a:p>
          <a:p>
            <a:pPr marL="342900" indent="-342900">
              <a:buFont typeface="+mj-lt"/>
              <a:buAutoNum type="arabicPeriod" startAt="2"/>
            </a:pPr>
            <a:r>
              <a:rPr lang="en-GB" dirty="0">
                <a:latin typeface="Tw Cen MT" panose="020B0602020104020603" pitchFamily="34" charset="0"/>
              </a:rPr>
              <a:t>Watch the following you tube video: </a:t>
            </a:r>
            <a:r>
              <a:rPr lang="en-GB" dirty="0">
                <a:latin typeface="Tw Cen MT" panose="020B0602020104020603" pitchFamily="34" charset="0"/>
                <a:hlinkClick r:id="rId3"/>
              </a:rPr>
              <a:t>https://www.youtube.com/watch?v=yJrnwOPC2f8</a:t>
            </a:r>
            <a:r>
              <a:rPr lang="en-GB" dirty="0">
                <a:latin typeface="Tw Cen MT" panose="020B0602020104020603" pitchFamily="34" charset="0"/>
              </a:rPr>
              <a:t> Define Social Action Theorist approach to society. </a:t>
            </a:r>
          </a:p>
          <a:p>
            <a:pPr marL="342900" indent="-342900">
              <a:buFont typeface="+mj-lt"/>
              <a:buAutoNum type="arabicPeriod" startAt="2"/>
            </a:pPr>
            <a:endParaRPr lang="en-GB" dirty="0">
              <a:latin typeface="Tw Cen MT" panose="020B0602020104020603" pitchFamily="34" charset="0"/>
            </a:endParaRPr>
          </a:p>
          <a:p>
            <a:pPr marL="342900" indent="-342900">
              <a:buFont typeface="+mj-lt"/>
              <a:buAutoNum type="arabicPeriod" startAt="2"/>
            </a:pPr>
            <a:r>
              <a:rPr lang="en-GB" dirty="0">
                <a:latin typeface="Tw Cen MT" panose="020B0602020104020603" pitchFamily="34" charset="0"/>
              </a:rPr>
              <a:t>Do you think we have free will within society?  What perspective would Social Action Theorist take on this question?</a:t>
            </a:r>
          </a:p>
          <a:p>
            <a:pPr marL="342900" indent="-342900">
              <a:buFont typeface="+mj-lt"/>
              <a:buAutoNum type="arabicPeriod" startAt="2"/>
            </a:pPr>
            <a:endParaRPr lang="en-GB" dirty="0">
              <a:latin typeface="Tw Cen MT" panose="020B0602020104020603" pitchFamily="34" charset="0"/>
            </a:endParaRPr>
          </a:p>
          <a:p>
            <a:pPr marL="342900" indent="-342900">
              <a:buFont typeface="+mj-lt"/>
              <a:buAutoNum type="arabicPeriod" startAt="2"/>
            </a:pPr>
            <a:r>
              <a:rPr lang="en-GB" dirty="0">
                <a:latin typeface="Tw Cen MT" panose="020B0602020104020603" pitchFamily="34" charset="0"/>
              </a:rPr>
              <a:t>How would a </a:t>
            </a:r>
            <a:r>
              <a:rPr lang="en-GB" dirty="0" err="1">
                <a:latin typeface="Tw Cen MT" panose="020B0602020104020603" pitchFamily="34" charset="0"/>
              </a:rPr>
              <a:t>structuralist</a:t>
            </a:r>
            <a:r>
              <a:rPr lang="en-GB" dirty="0">
                <a:latin typeface="Tw Cen MT" panose="020B0602020104020603" pitchFamily="34" charset="0"/>
              </a:rPr>
              <a:t> respond to the idea of free will?  Do you agree? Explain</a:t>
            </a:r>
          </a:p>
          <a:p>
            <a:pPr marL="342900" indent="-342900">
              <a:buFont typeface="+mj-lt"/>
              <a:buAutoNum type="arabicPeriod" startAt="2"/>
            </a:pPr>
            <a:endParaRPr lang="en-GB" dirty="0">
              <a:latin typeface="Tw Cen MT" panose="020B0602020104020603" pitchFamily="34" charset="0"/>
            </a:endParaRPr>
          </a:p>
        </p:txBody>
      </p:sp>
      <p:pic>
        <p:nvPicPr>
          <p:cNvPr id="6146" name="Picture 2" descr="http://pescadordebits.com.br/wp-content/uploads/2013/04/olhos-azuis-0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733" y="6450366"/>
            <a:ext cx="1986271" cy="14755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iws2.collin.edu/lstern/RKM-TOON.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7241" y="2822532"/>
            <a:ext cx="2169191" cy="179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46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140" y="364009"/>
            <a:ext cx="5976664" cy="461665"/>
          </a:xfrm>
          <a:prstGeom prst="rect">
            <a:avLst/>
          </a:prstGeom>
          <a:noFill/>
        </p:spPr>
        <p:txBody>
          <a:bodyPr wrap="square" rtlCol="0">
            <a:spAutoFit/>
          </a:bodyPr>
          <a:lstStyle/>
          <a:p>
            <a:pPr algn="ctr"/>
            <a:r>
              <a:rPr lang="en-GB" sz="2400" b="1" dirty="0">
                <a:ln w="18415" cmpd="sng">
                  <a:solidFill>
                    <a:schemeClr val="accent6"/>
                  </a:solidFill>
                  <a:prstDash val="solid"/>
                </a:ln>
                <a:effectLst>
                  <a:outerShdw blurRad="63500" dir="3600000" algn="tl" rotWithShape="0">
                    <a:srgbClr val="000000">
                      <a:alpha val="70000"/>
                    </a:srgbClr>
                  </a:outerShdw>
                </a:effectLst>
                <a:latin typeface="Tw Cen MT" panose="020B0602020104020603" pitchFamily="34" charset="0"/>
              </a:rPr>
              <a:t>Task 5: </a:t>
            </a:r>
            <a:r>
              <a:rPr lang="en-GB" sz="2400" b="1" dirty="0">
                <a:ln w="18415" cmpd="sng">
                  <a:noFill/>
                  <a:prstDash val="solid"/>
                </a:ln>
                <a:latin typeface="Tw Cen MT" panose="020B0602020104020603" pitchFamily="34" charset="0"/>
              </a:rPr>
              <a:t>Passionate Post-modernists…</a:t>
            </a:r>
            <a:endParaRPr lang="en-GB" sz="2400" b="1" dirty="0">
              <a:ln w="18415" cmpd="sng">
                <a:noFill/>
                <a:prstDash val="solid"/>
              </a:ln>
              <a:effectLst>
                <a:outerShdw blurRad="63500" dir="3600000" algn="tl" rotWithShape="0">
                  <a:srgbClr val="000000">
                    <a:alpha val="70000"/>
                  </a:srgbClr>
                </a:outerShdw>
              </a:effectLst>
              <a:latin typeface="Tw Cen MT" panose="020B0602020104020603" pitchFamily="34" charset="0"/>
            </a:endParaRPr>
          </a:p>
        </p:txBody>
      </p:sp>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04664" y="764119"/>
            <a:ext cx="6048672" cy="8125301"/>
          </a:xfrm>
          <a:prstGeom prst="rect">
            <a:avLst/>
          </a:prstGeom>
          <a:noFill/>
        </p:spPr>
        <p:txBody>
          <a:bodyPr wrap="square" rtlCol="0">
            <a:spAutoFit/>
          </a:bodyPr>
          <a:lstStyle/>
          <a:p>
            <a:pPr marL="342900" indent="-342900">
              <a:buFont typeface="+mj-lt"/>
              <a:buAutoNum type="arabicPeriod"/>
            </a:pPr>
            <a:r>
              <a:rPr lang="en-GB" dirty="0">
                <a:latin typeface="Tw Cen MT" panose="020B0602020104020603" pitchFamily="34" charset="0"/>
              </a:rPr>
              <a:t>Watch the following YouTube video:</a:t>
            </a:r>
          </a:p>
          <a:p>
            <a:r>
              <a:rPr lang="en-GB" dirty="0">
                <a:latin typeface="Tw Cen MT" panose="020B0602020104020603" pitchFamily="34" charset="0"/>
                <a:hlinkClick r:id="rId2"/>
              </a:rPr>
              <a:t>https://www.youtube.com/watch?v=QqsP0vQJJ44</a:t>
            </a:r>
            <a:r>
              <a:rPr lang="en-GB" dirty="0">
                <a:latin typeface="Tw Cen MT" panose="020B0602020104020603" pitchFamily="34" charset="0"/>
              </a:rPr>
              <a:t> </a:t>
            </a:r>
          </a:p>
          <a:p>
            <a:r>
              <a:rPr lang="en-GB" dirty="0">
                <a:latin typeface="Tw Cen MT" panose="020B0602020104020603" pitchFamily="34" charset="0"/>
              </a:rPr>
              <a:t>Produce a factsheet outlining what post-modernism is and what it says about society</a:t>
            </a:r>
          </a:p>
          <a:p>
            <a:endParaRPr lang="en-GB" dirty="0">
              <a:latin typeface="Tw Cen MT" panose="020B0602020104020603" pitchFamily="34" charset="0"/>
            </a:endParaRPr>
          </a:p>
          <a:p>
            <a:pPr marL="342900" indent="-342900">
              <a:buFont typeface="+mj-lt"/>
              <a:buAutoNum type="arabicPeriod" startAt="2"/>
            </a:pPr>
            <a:r>
              <a:rPr lang="en-GB" dirty="0">
                <a:latin typeface="Tw Cen MT" panose="020B0602020104020603" pitchFamily="34" charset="0"/>
              </a:rPr>
              <a:t>Produce a table outlining the differences between a modern and post-modern society. (you may need to do more research!)</a:t>
            </a:r>
          </a:p>
          <a:p>
            <a:pPr marL="342900" indent="-342900">
              <a:buFont typeface="+mj-lt"/>
              <a:buAutoNum type="arabicPeriod" startAt="2"/>
            </a:pPr>
            <a:endParaRPr lang="en-GB" dirty="0">
              <a:latin typeface="Tw Cen MT" panose="020B0602020104020603" pitchFamily="34" charset="0"/>
            </a:endParaRPr>
          </a:p>
          <a:p>
            <a:pPr marL="342900" indent="-342900">
              <a:buFont typeface="+mj-lt"/>
              <a:buAutoNum type="arabicPeriod" startAt="2"/>
            </a:pPr>
            <a:endParaRPr lang="en-GB" dirty="0">
              <a:latin typeface="Tw Cen MT" panose="020B0602020104020603" pitchFamily="34" charset="0"/>
            </a:endParaRPr>
          </a:p>
          <a:p>
            <a:pPr marL="342900" indent="-342900">
              <a:buFont typeface="+mj-lt"/>
              <a:buAutoNum type="arabicPeriod" startAt="2"/>
            </a:pPr>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pPr marL="342900" indent="-342900">
              <a:buFont typeface="+mj-lt"/>
              <a:buAutoNum type="arabicPeriod" startAt="3"/>
            </a:pPr>
            <a:r>
              <a:rPr lang="en-GB" dirty="0">
                <a:latin typeface="Tw Cen MT" panose="020B0602020104020603" pitchFamily="34" charset="0"/>
              </a:rPr>
              <a:t>Find examples of post-modern changes in society within the Media.  For example  Same Sex Marriages in the USA.</a:t>
            </a:r>
          </a:p>
          <a:p>
            <a:pPr marL="342900" indent="-342900">
              <a:buFont typeface="+mj-lt"/>
              <a:buAutoNum type="arabicPeriod" startAt="3"/>
            </a:pPr>
            <a:endParaRPr lang="en-GB" dirty="0">
              <a:latin typeface="Tw Cen MT" panose="020B0602020104020603" pitchFamily="34" charset="0"/>
            </a:endParaRPr>
          </a:p>
          <a:p>
            <a:r>
              <a:rPr lang="en-GB" dirty="0">
                <a:latin typeface="Tw Cen MT" panose="020B0602020104020603" pitchFamily="34" charset="0"/>
              </a:rPr>
              <a:t>4. Do some further research on Functionalism </a:t>
            </a:r>
          </a:p>
          <a:p>
            <a:endParaRPr lang="en-GB" dirty="0">
              <a:latin typeface="Tw Cen MT" panose="020B0602020104020603" pitchFamily="34" charset="0"/>
            </a:endParaRPr>
          </a:p>
          <a:p>
            <a:pPr marL="285750" indent="-285750">
              <a:buFont typeface="Arial" panose="020B0604020202020204" pitchFamily="34" charset="0"/>
              <a:buChar char="•"/>
            </a:pPr>
            <a:r>
              <a:rPr lang="en-GB" dirty="0">
                <a:latin typeface="Tw Cen MT" panose="020B0602020104020603" pitchFamily="34" charset="0"/>
              </a:rPr>
              <a:t>Write a paragraph on the strengths on the theory </a:t>
            </a:r>
          </a:p>
          <a:p>
            <a:pPr marL="285750" indent="-285750">
              <a:buFont typeface="Arial" panose="020B0604020202020204" pitchFamily="34" charset="0"/>
              <a:buChar char="•"/>
            </a:pPr>
            <a:r>
              <a:rPr lang="en-GB" dirty="0">
                <a:latin typeface="Tw Cen MT" panose="020B0602020104020603" pitchFamily="34" charset="0"/>
              </a:rPr>
              <a:t>Write another on the weaknesses of the theory </a:t>
            </a:r>
          </a:p>
          <a:p>
            <a:pPr marL="342900" indent="-342900">
              <a:buFont typeface="+mj-lt"/>
              <a:buAutoNum type="arabicPeriod" startAt="3"/>
            </a:pPr>
            <a:endParaRPr lang="en-GB" dirty="0">
              <a:latin typeface="Tw Cen MT" panose="020B0602020104020603" pitchFamily="34" charset="0"/>
            </a:endParaRPr>
          </a:p>
          <a:p>
            <a:r>
              <a:rPr lang="en-GB" dirty="0">
                <a:latin typeface="Tw Cen MT" panose="020B0602020104020603" pitchFamily="34" charset="0"/>
              </a:rPr>
              <a:t>5. Out of the 5 theories you have researched - Which Sociological theory do you most and least agree with and why? Explain your reasons in detail making sure you explain what it was about that particular theory (at least a side of A4)! </a:t>
            </a:r>
          </a:p>
          <a:p>
            <a:pPr marL="342900" indent="-342900">
              <a:buFont typeface="+mj-lt"/>
              <a:buAutoNum type="arabicPeriod" startAt="3"/>
            </a:pPr>
            <a:endParaRPr lang="en-GB" dirty="0">
              <a:latin typeface="Tw Cen MT" panose="020B0602020104020603" pitchFamily="34" charset="0"/>
            </a:endParaRPr>
          </a:p>
          <a:p>
            <a:pPr marL="342900" indent="-342900">
              <a:buFont typeface="+mj-lt"/>
              <a:buAutoNum type="arabicPeriod" startAt="3"/>
            </a:pPr>
            <a:endParaRPr lang="en-GB" dirty="0">
              <a:latin typeface="Tw Cen MT" panose="020B0602020104020603" pitchFamily="34" charset="0"/>
            </a:endParaRPr>
          </a:p>
          <a:p>
            <a:pPr marL="342900" indent="-342900">
              <a:buFont typeface="+mj-lt"/>
              <a:buAutoNum type="arabicPeriod" startAt="3"/>
            </a:pPr>
            <a:endParaRPr lang="en-GB" dirty="0">
              <a:latin typeface="Tw Cen MT" panose="020B06020201040206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66344465"/>
              </p:ext>
            </p:extLst>
          </p:nvPr>
        </p:nvGraphicFramePr>
        <p:xfrm>
          <a:off x="908720" y="3277885"/>
          <a:ext cx="4572000" cy="1008112"/>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370840">
                <a:tc>
                  <a:txBody>
                    <a:bodyPr/>
                    <a:lstStyle/>
                    <a:p>
                      <a:pPr algn="ctr"/>
                      <a:r>
                        <a:rPr lang="en-GB" dirty="0"/>
                        <a:t>Modern</a:t>
                      </a:r>
                    </a:p>
                  </a:txBody>
                  <a:tcPr/>
                </a:tc>
                <a:tc>
                  <a:txBody>
                    <a:bodyPr/>
                    <a:lstStyle/>
                    <a:p>
                      <a:pPr algn="ctr"/>
                      <a:r>
                        <a:rPr lang="en-GB" dirty="0"/>
                        <a:t>Post-Modern</a:t>
                      </a:r>
                    </a:p>
                  </a:txBody>
                  <a:tcPr/>
                </a:tc>
                <a:extLst>
                  <a:ext uri="{0D108BD9-81ED-4DB2-BD59-A6C34878D82A}">
                    <a16:rowId xmlns:a16="http://schemas.microsoft.com/office/drawing/2014/main" val="10000"/>
                  </a:ext>
                </a:extLst>
              </a:tr>
              <a:tr h="637272">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pic>
        <p:nvPicPr>
          <p:cNvPr id="8196" name="Picture 4" descr="http://a.abcnews.com/images/Politics/164683607_6_16x9_992.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200" y="8197293"/>
            <a:ext cx="2136704" cy="1201371"/>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572" t="10156" r="7143" b="7031"/>
          <a:stretch/>
        </p:blipFill>
        <p:spPr bwMode="auto">
          <a:xfrm>
            <a:off x="4568105" y="8200667"/>
            <a:ext cx="1910755" cy="134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9B3249E5-D8D2-491C-B00B-F4B9A12CB9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6976" y="8152536"/>
            <a:ext cx="1704658" cy="1473768"/>
          </a:xfrm>
          <a:prstGeom prst="rect">
            <a:avLst/>
          </a:prstGeom>
        </p:spPr>
      </p:pic>
    </p:spTree>
    <p:extLst>
      <p:ext uri="{BB962C8B-B14F-4D97-AF65-F5344CB8AC3E}">
        <p14:creationId xmlns:p14="http://schemas.microsoft.com/office/powerpoint/2010/main" val="191486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880" y="137837"/>
            <a:ext cx="6438238" cy="2677656"/>
          </a:xfrm>
          <a:prstGeom prst="rect">
            <a:avLst/>
          </a:prstGeom>
          <a:ln>
            <a:solidFill>
              <a:schemeClr val="accent1"/>
            </a:solidFill>
          </a:ln>
        </p:spPr>
        <p:txBody>
          <a:bodyPr wrap="square">
            <a:spAutoFit/>
          </a:bodyPr>
          <a:lstStyle/>
          <a:p>
            <a:r>
              <a:rPr lang="en-GB" sz="1400" b="1" dirty="0">
                <a:solidFill>
                  <a:srgbClr val="000000"/>
                </a:solidFill>
                <a:latin typeface="Tw Cen MT" panose="020B0602020104020603" pitchFamily="34" charset="0"/>
              </a:rPr>
              <a:t>There are a lot of key terms that you need to know for your exams and to make sure you write great essays! Lets start off with the basics: </a:t>
            </a:r>
          </a:p>
          <a:p>
            <a:endParaRPr lang="en-GB" sz="1400" dirty="0">
              <a:latin typeface="Tw Cen MT" panose="020B0602020104020603" pitchFamily="34" charset="0"/>
            </a:endParaRPr>
          </a:p>
          <a:p>
            <a:r>
              <a:rPr lang="en-GB" sz="1400" b="1" u="sng" dirty="0">
                <a:latin typeface="Tw Cen MT" panose="020B0602020104020603" pitchFamily="34" charset="0"/>
              </a:rPr>
              <a:t>Task 6</a:t>
            </a:r>
            <a:r>
              <a:rPr lang="en-GB" sz="1400" b="1" dirty="0">
                <a:latin typeface="Tw Cen MT" panose="020B0602020104020603" pitchFamily="34" charset="0"/>
              </a:rPr>
              <a:t>: </a:t>
            </a:r>
            <a:r>
              <a:rPr lang="en-GB" sz="1400" dirty="0">
                <a:latin typeface="Tw Cen MT" panose="020B0602020104020603" pitchFamily="34" charset="0"/>
              </a:rPr>
              <a:t>define the following sociological key terms: </a:t>
            </a:r>
          </a:p>
          <a:p>
            <a:r>
              <a:rPr lang="en-GB" sz="1400" dirty="0">
                <a:latin typeface="Tw Cen MT" panose="020B0602020104020603" pitchFamily="34" charset="0"/>
              </a:rPr>
              <a:t>1. Norms </a:t>
            </a:r>
          </a:p>
          <a:p>
            <a:r>
              <a:rPr lang="en-GB" sz="1400" dirty="0">
                <a:latin typeface="Tw Cen MT" panose="020B0602020104020603" pitchFamily="34" charset="0"/>
              </a:rPr>
              <a:t>2. Values </a:t>
            </a:r>
          </a:p>
          <a:p>
            <a:r>
              <a:rPr lang="en-GB" sz="1400" dirty="0">
                <a:latin typeface="Tw Cen MT" panose="020B0602020104020603" pitchFamily="34" charset="0"/>
              </a:rPr>
              <a:t>3. Socialisation </a:t>
            </a:r>
          </a:p>
          <a:p>
            <a:r>
              <a:rPr lang="en-GB" sz="1400" dirty="0">
                <a:latin typeface="Tw Cen MT" panose="020B0602020104020603" pitchFamily="34" charset="0"/>
              </a:rPr>
              <a:t>4. Society </a:t>
            </a:r>
          </a:p>
          <a:p>
            <a:r>
              <a:rPr lang="en-GB" sz="1400" dirty="0">
                <a:latin typeface="Tw Cen MT" panose="020B0602020104020603" pitchFamily="34" charset="0"/>
              </a:rPr>
              <a:t>5. Culture </a:t>
            </a:r>
          </a:p>
          <a:p>
            <a:r>
              <a:rPr lang="en-GB" sz="1400" dirty="0">
                <a:latin typeface="Tw Cen MT" panose="020B0602020104020603" pitchFamily="34" charset="0"/>
              </a:rPr>
              <a:t>6. Identity </a:t>
            </a:r>
          </a:p>
          <a:p>
            <a:endParaRPr lang="en-GB" sz="1400" dirty="0">
              <a:latin typeface="Tw Cen MT" panose="020B0602020104020603" pitchFamily="34" charset="0"/>
            </a:endParaRPr>
          </a:p>
          <a:p>
            <a:r>
              <a:rPr lang="en-GB" sz="1400" dirty="0">
                <a:latin typeface="Tw Cen MT" panose="020B0602020104020603" pitchFamily="34" charset="0"/>
              </a:rPr>
              <a:t>Now for each of the key terms add a picture and an example to go with them </a:t>
            </a:r>
          </a:p>
        </p:txBody>
      </p:sp>
      <p:sp>
        <p:nvSpPr>
          <p:cNvPr id="6" name="Rectangle 5"/>
          <p:cNvSpPr/>
          <p:nvPr/>
        </p:nvSpPr>
        <p:spPr>
          <a:xfrm>
            <a:off x="204799" y="2950136"/>
            <a:ext cx="6438238" cy="1815882"/>
          </a:xfrm>
          <a:prstGeom prst="rect">
            <a:avLst/>
          </a:prstGeom>
          <a:ln>
            <a:solidFill>
              <a:schemeClr val="accent1"/>
            </a:solidFill>
          </a:ln>
        </p:spPr>
        <p:txBody>
          <a:bodyPr wrap="square">
            <a:spAutoFit/>
          </a:bodyPr>
          <a:lstStyle/>
          <a:p>
            <a:r>
              <a:rPr lang="en-GB" sz="1400" b="1" u="sng" dirty="0">
                <a:solidFill>
                  <a:srgbClr val="000000"/>
                </a:solidFill>
                <a:latin typeface="Tw Cen MT" panose="020B0602020104020603" pitchFamily="34" charset="0"/>
              </a:rPr>
              <a:t>Task 7:</a:t>
            </a:r>
          </a:p>
          <a:p>
            <a:r>
              <a:rPr lang="en-GB" sz="1400" dirty="0">
                <a:solidFill>
                  <a:srgbClr val="000000"/>
                </a:solidFill>
                <a:latin typeface="Tw Cen MT" panose="020B0602020104020603" pitchFamily="34" charset="0"/>
              </a:rPr>
              <a:t>As a sociology student you will also be expected to keep up to date with the news and current events – research a social issue that interests you! </a:t>
            </a:r>
          </a:p>
          <a:p>
            <a:endParaRPr lang="en-GB" sz="1400" dirty="0">
              <a:solidFill>
                <a:srgbClr val="000000"/>
              </a:solidFill>
              <a:latin typeface="Tw Cen MT" panose="020B0602020104020603" pitchFamily="34" charset="0"/>
            </a:endParaRPr>
          </a:p>
          <a:p>
            <a:pPr marL="342900" indent="-342900">
              <a:buAutoNum type="arabicPeriod"/>
            </a:pPr>
            <a:r>
              <a:rPr lang="en-GB" sz="1400" dirty="0">
                <a:solidFill>
                  <a:srgbClr val="000000"/>
                </a:solidFill>
                <a:latin typeface="Tw Cen MT" panose="020B0602020104020603" pitchFamily="34" charset="0"/>
              </a:rPr>
              <a:t>Explain what why that particular issue (what interests you about it?)</a:t>
            </a:r>
          </a:p>
          <a:p>
            <a:pPr marL="342900" indent="-342900">
              <a:buAutoNum type="arabicPeriod"/>
            </a:pPr>
            <a:r>
              <a:rPr lang="en-GB" sz="1400" dirty="0">
                <a:solidFill>
                  <a:srgbClr val="000000"/>
                </a:solidFill>
                <a:latin typeface="Tw Cen MT" panose="020B0602020104020603" pitchFamily="34" charset="0"/>
              </a:rPr>
              <a:t>Create a media collage of articles on your issue and annotate them</a:t>
            </a:r>
          </a:p>
          <a:p>
            <a:pPr marL="342900" indent="-342900">
              <a:buAutoNum type="arabicPeriod"/>
            </a:pPr>
            <a:r>
              <a:rPr lang="en-GB" sz="1400" dirty="0">
                <a:solidFill>
                  <a:srgbClr val="000000"/>
                </a:solidFill>
                <a:latin typeface="Tw Cen MT" panose="020B0602020104020603" pitchFamily="34" charset="0"/>
              </a:rPr>
              <a:t>Apply what the theories might say about the issue! </a:t>
            </a:r>
          </a:p>
          <a:p>
            <a:pPr marL="342900" indent="-342900">
              <a:buAutoNum type="arabicPeriod"/>
            </a:pPr>
            <a:r>
              <a:rPr lang="en-GB" sz="1400" dirty="0">
                <a:solidFill>
                  <a:srgbClr val="000000"/>
                </a:solidFill>
                <a:latin typeface="Tw Cen MT" panose="020B0602020104020603" pitchFamily="34" charset="0"/>
              </a:rPr>
              <a:t>Any research or policy laws which deals with your issue? Name and explain them!</a:t>
            </a:r>
          </a:p>
        </p:txBody>
      </p:sp>
      <p:sp>
        <p:nvSpPr>
          <p:cNvPr id="2" name="Rectangle 1"/>
          <p:cNvSpPr/>
          <p:nvPr/>
        </p:nvSpPr>
        <p:spPr>
          <a:xfrm>
            <a:off x="4705134" y="945320"/>
            <a:ext cx="3429000" cy="1492716"/>
          </a:xfrm>
          <a:prstGeom prst="rect">
            <a:avLst/>
          </a:prstGeom>
        </p:spPr>
        <p:txBody>
          <a:bodyPr>
            <a:spAutoFit/>
          </a:bodyPr>
          <a:lstStyle/>
          <a:p>
            <a:r>
              <a:rPr lang="en-GB" sz="1300" dirty="0">
                <a:latin typeface="Tw Cen MT" panose="020B0602020104020603" pitchFamily="34" charset="0"/>
              </a:rPr>
              <a:t>7. Social differentiation </a:t>
            </a:r>
          </a:p>
          <a:p>
            <a:r>
              <a:rPr lang="en-GB" sz="1300" dirty="0">
                <a:latin typeface="Tw Cen MT" panose="020B0602020104020603" pitchFamily="34" charset="0"/>
              </a:rPr>
              <a:t>8. Stratification </a:t>
            </a:r>
          </a:p>
          <a:p>
            <a:r>
              <a:rPr lang="en-GB" sz="1300" dirty="0">
                <a:latin typeface="Tw Cen MT" panose="020B0602020104020603" pitchFamily="34" charset="0"/>
              </a:rPr>
              <a:t>9. Status </a:t>
            </a:r>
          </a:p>
          <a:p>
            <a:r>
              <a:rPr lang="en-GB" sz="1300" dirty="0">
                <a:latin typeface="Tw Cen MT" panose="020B0602020104020603" pitchFamily="34" charset="0"/>
              </a:rPr>
              <a:t>10. Subculture </a:t>
            </a:r>
          </a:p>
          <a:p>
            <a:r>
              <a:rPr lang="en-GB" sz="1300" dirty="0">
                <a:latin typeface="Tw Cen MT" panose="020B0602020104020603" pitchFamily="34" charset="0"/>
              </a:rPr>
              <a:t>11.Cultural diversity </a:t>
            </a:r>
          </a:p>
          <a:p>
            <a:r>
              <a:rPr lang="en-GB" sz="1300" dirty="0">
                <a:latin typeface="Tw Cen MT" panose="020B0602020104020603" pitchFamily="34" charset="0"/>
              </a:rPr>
              <a:t>12. Consensus</a:t>
            </a:r>
          </a:p>
          <a:p>
            <a:r>
              <a:rPr lang="en-GB" sz="1300" dirty="0">
                <a:latin typeface="Tw Cen MT" panose="020B0602020104020603" pitchFamily="34" charset="0"/>
              </a:rPr>
              <a:t>13. Conflict </a:t>
            </a:r>
          </a:p>
        </p:txBody>
      </p:sp>
      <p:sp>
        <p:nvSpPr>
          <p:cNvPr id="10" name="Title 1"/>
          <p:cNvSpPr txBox="1">
            <a:spLocks/>
          </p:cNvSpPr>
          <p:nvPr/>
        </p:nvSpPr>
        <p:spPr>
          <a:xfrm>
            <a:off x="204799" y="4953000"/>
            <a:ext cx="6431723" cy="1240742"/>
          </a:xfrm>
          <a:prstGeom prst="rect">
            <a:avLst/>
          </a:prstGeom>
          <a:ln>
            <a:solidFill>
              <a:schemeClr val="accent1"/>
            </a:solidFill>
          </a:ln>
        </p:spPr>
        <p:txBody>
          <a:bodyPr vert="horz" lIns="74295" tIns="37148" rIns="74295" bIns="37148"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400" b="1" u="sng" dirty="0">
                <a:latin typeface="Tw Cen MT" panose="020B0602020104020603" pitchFamily="34" charset="0"/>
              </a:rPr>
              <a:t>Task 9: How do </a:t>
            </a:r>
            <a:r>
              <a:rPr lang="en-GB" sz="1400" b="1" i="1" dirty="0">
                <a:latin typeface="Tw Cen MT" panose="020B0602020104020603" pitchFamily="34" charset="0"/>
              </a:rPr>
              <a:t>you</a:t>
            </a:r>
            <a:r>
              <a:rPr lang="en-GB" sz="1400" b="1" u="sng" dirty="0">
                <a:latin typeface="Tw Cen MT" panose="020B0602020104020603" pitchFamily="34" charset="0"/>
              </a:rPr>
              <a:t> see society?</a:t>
            </a:r>
            <a:r>
              <a:rPr lang="en-GB" sz="1400" u="sng" dirty="0">
                <a:latin typeface="Tw Cen MT" panose="020B0602020104020603" pitchFamily="34" charset="0"/>
              </a:rPr>
              <a:t/>
            </a:r>
            <a:br>
              <a:rPr lang="en-GB" sz="1400" u="sng" dirty="0">
                <a:latin typeface="Tw Cen MT" panose="020B0602020104020603" pitchFamily="34" charset="0"/>
              </a:rPr>
            </a:br>
            <a:r>
              <a:rPr lang="en-GB" sz="1400" dirty="0">
                <a:latin typeface="Tw Cen MT" panose="020B0602020104020603" pitchFamily="34" charset="0"/>
              </a:rPr>
              <a:t>Draw (or build a model) of how you view society (use shapes / key words / images where possible)</a:t>
            </a:r>
            <a:br>
              <a:rPr lang="en-GB" sz="1400" dirty="0">
                <a:latin typeface="Tw Cen MT" panose="020B0602020104020603" pitchFamily="34" charset="0"/>
              </a:rPr>
            </a:br>
            <a:r>
              <a:rPr lang="en-GB" sz="1400" dirty="0">
                <a:latin typeface="Tw Cen MT" panose="020B0602020104020603" pitchFamily="34" charset="0"/>
              </a:rPr>
              <a:t/>
            </a:r>
            <a:br>
              <a:rPr lang="en-GB" sz="1400" dirty="0">
                <a:latin typeface="Tw Cen MT" panose="020B0602020104020603" pitchFamily="34" charset="0"/>
              </a:rPr>
            </a:br>
            <a:r>
              <a:rPr lang="en-GB" sz="1400" dirty="0">
                <a:latin typeface="Tw Cen MT" panose="020B0602020104020603" pitchFamily="34" charset="0"/>
              </a:rPr>
              <a:t>Provide a written explanation of your work (</a:t>
            </a:r>
            <a:r>
              <a:rPr lang="en-GB" sz="1400" b="1" u="sng" dirty="0">
                <a:latin typeface="Tw Cen MT" panose="020B0602020104020603" pitchFamily="34" charset="0"/>
              </a:rPr>
              <a:t>At least</a:t>
            </a:r>
            <a:r>
              <a:rPr lang="en-GB" sz="1400" dirty="0">
                <a:latin typeface="Tw Cen MT" panose="020B0602020104020603" pitchFamily="34" charset="0"/>
              </a:rPr>
              <a:t> a side of A4) to explain your work.</a:t>
            </a:r>
          </a:p>
          <a:p>
            <a:pPr algn="l"/>
            <a:r>
              <a:rPr lang="en-GB" sz="1400" dirty="0">
                <a:latin typeface="Tw Cen MT" panose="020B0602020104020603" pitchFamily="34" charset="0"/>
              </a:rPr>
              <a:t>What are main issues/ problems/ solutions you feel as a society we face and why!</a:t>
            </a:r>
          </a:p>
        </p:txBody>
      </p:sp>
      <p:sp>
        <p:nvSpPr>
          <p:cNvPr id="8" name="Rectangle 7">
            <a:extLst>
              <a:ext uri="{FF2B5EF4-FFF2-40B4-BE49-F238E27FC236}">
                <a16:creationId xmlns:a16="http://schemas.microsoft.com/office/drawing/2014/main" id="{67E925BE-935A-43D8-BF40-4E24B0B4C895}"/>
              </a:ext>
            </a:extLst>
          </p:cNvPr>
          <p:cNvSpPr/>
          <p:nvPr/>
        </p:nvSpPr>
        <p:spPr>
          <a:xfrm>
            <a:off x="189610" y="6225987"/>
            <a:ext cx="4330129" cy="3508653"/>
          </a:xfrm>
          <a:prstGeom prst="rect">
            <a:avLst/>
          </a:prstGeom>
        </p:spPr>
        <p:txBody>
          <a:bodyPr wrap="square">
            <a:spAutoFit/>
          </a:bodyPr>
          <a:lstStyle/>
          <a:p>
            <a:r>
              <a:rPr lang="en-GB" sz="1600" b="1" u="sng" dirty="0">
                <a:solidFill>
                  <a:srgbClr val="000000"/>
                </a:solidFill>
                <a:latin typeface="Tw Cen MT" panose="020B0602020104020603" pitchFamily="34" charset="0"/>
              </a:rPr>
              <a:t>Task 10:  watch some TV!</a:t>
            </a:r>
          </a:p>
          <a:p>
            <a:r>
              <a:rPr lang="en-GB" sz="1600" dirty="0">
                <a:latin typeface="Tw Cen MT" panose="020B0602020104020603" pitchFamily="34" charset="0"/>
              </a:rPr>
              <a:t>Sociology is everywhere, so you’ll be able to see aspects of it in all forms of media.  Try searching for the following titles and make notes on any videos you watch, try to keep it relevant to the topics taught in Sociology (see above). </a:t>
            </a:r>
          </a:p>
          <a:p>
            <a:pPr marL="285750" indent="-285750">
              <a:buFont typeface="Arial" panose="020B0604020202020204" pitchFamily="34" charset="0"/>
              <a:buChar char="•"/>
            </a:pPr>
            <a:r>
              <a:rPr lang="en-GB" sz="1600" dirty="0">
                <a:latin typeface="Tw Cen MT" panose="020B0602020104020603" pitchFamily="34" charset="0"/>
              </a:rPr>
              <a:t>School Swap documentary</a:t>
            </a:r>
          </a:p>
          <a:p>
            <a:pPr marL="285750" indent="-285750">
              <a:buFont typeface="Arial" panose="020B0604020202020204" pitchFamily="34" charset="0"/>
              <a:buChar char="•"/>
            </a:pPr>
            <a:r>
              <a:rPr lang="en-GB" sz="1600" dirty="0">
                <a:latin typeface="Tw Cen MT" panose="020B0602020104020603" pitchFamily="34" charset="0"/>
              </a:rPr>
              <a:t>Stacey Dooley documentaries </a:t>
            </a:r>
          </a:p>
          <a:p>
            <a:endParaRPr lang="en-GB" sz="1600" dirty="0">
              <a:latin typeface="Tw Cen MT" panose="020B0602020104020603" pitchFamily="34" charset="0"/>
            </a:endParaRPr>
          </a:p>
          <a:p>
            <a:r>
              <a:rPr lang="en-GB" sz="1600" dirty="0">
                <a:latin typeface="Tw Cen MT" panose="020B0602020104020603" pitchFamily="34" charset="0"/>
              </a:rPr>
              <a:t>(BBC iPlayer/YouTube) </a:t>
            </a:r>
          </a:p>
          <a:p>
            <a:pPr marL="285750" indent="-285750">
              <a:buFont typeface="Arial" panose="020B0604020202020204" pitchFamily="34" charset="0"/>
              <a:buChar char="•"/>
            </a:pPr>
            <a:r>
              <a:rPr lang="en-GB" sz="1600" dirty="0">
                <a:latin typeface="Tw Cen MT" panose="020B0602020104020603" pitchFamily="34" charset="0"/>
              </a:rPr>
              <a:t>Black Mirror (Netflix) </a:t>
            </a:r>
          </a:p>
          <a:p>
            <a:pPr marL="285750" indent="-285750">
              <a:buFont typeface="Arial" panose="020B0604020202020204" pitchFamily="34" charset="0"/>
              <a:buChar char="•"/>
            </a:pPr>
            <a:r>
              <a:rPr lang="en-GB" sz="1600" dirty="0">
                <a:latin typeface="Tw Cen MT" panose="020B0602020104020603" pitchFamily="34" charset="0"/>
              </a:rPr>
              <a:t>Reggie Yates documentaries</a:t>
            </a:r>
          </a:p>
          <a:p>
            <a:pPr marL="285750" indent="-285750">
              <a:buFont typeface="Arial" panose="020B0604020202020204" pitchFamily="34" charset="0"/>
              <a:buChar char="•"/>
            </a:pPr>
            <a:r>
              <a:rPr lang="en-GB" sz="1600" dirty="0">
                <a:latin typeface="Tw Cen MT" panose="020B0602020104020603" pitchFamily="34" charset="0"/>
              </a:rPr>
              <a:t>Dispatches documentaries (4OD)  </a:t>
            </a:r>
          </a:p>
          <a:p>
            <a:pPr marL="285750" indent="-285750">
              <a:buFont typeface="Arial" panose="020B0604020202020204" pitchFamily="34" charset="0"/>
              <a:buChar char="•"/>
            </a:pPr>
            <a:r>
              <a:rPr lang="en-GB" sz="1600" dirty="0">
                <a:latin typeface="Tw Cen MT" panose="020B0602020104020603" pitchFamily="34" charset="0"/>
              </a:rPr>
              <a:t>Panorama documentaries (BBC iPlayer) </a:t>
            </a:r>
          </a:p>
        </p:txBody>
      </p:sp>
      <p:pic>
        <p:nvPicPr>
          <p:cNvPr id="9" name="Picture 8">
            <a:extLst>
              <a:ext uri="{FF2B5EF4-FFF2-40B4-BE49-F238E27FC236}">
                <a16:creationId xmlns:a16="http://schemas.microsoft.com/office/drawing/2014/main" id="{E94AA7D8-860D-4824-88BF-2BB3E9361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878" y="6352705"/>
            <a:ext cx="1980059" cy="1114338"/>
          </a:xfrm>
          <a:prstGeom prst="rect">
            <a:avLst/>
          </a:prstGeom>
        </p:spPr>
      </p:pic>
      <p:pic>
        <p:nvPicPr>
          <p:cNvPr id="11" name="Picture 10">
            <a:extLst>
              <a:ext uri="{FF2B5EF4-FFF2-40B4-BE49-F238E27FC236}">
                <a16:creationId xmlns:a16="http://schemas.microsoft.com/office/drawing/2014/main" id="{D1F58FEF-588A-47BE-BA7F-C0327E062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786" y="7206164"/>
            <a:ext cx="2060848" cy="1373899"/>
          </a:xfrm>
          <a:prstGeom prst="rect">
            <a:avLst/>
          </a:prstGeom>
        </p:spPr>
      </p:pic>
      <p:pic>
        <p:nvPicPr>
          <p:cNvPr id="12" name="Picture 11">
            <a:extLst>
              <a:ext uri="{FF2B5EF4-FFF2-40B4-BE49-F238E27FC236}">
                <a16:creationId xmlns:a16="http://schemas.microsoft.com/office/drawing/2014/main" id="{41B21543-0BE2-455B-867D-CF68F13BE9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5729" y="8624474"/>
            <a:ext cx="2291208" cy="1095169"/>
          </a:xfrm>
          <a:prstGeom prst="rect">
            <a:avLst/>
          </a:prstGeom>
        </p:spPr>
      </p:pic>
    </p:spTree>
    <p:extLst>
      <p:ext uri="{BB962C8B-B14F-4D97-AF65-F5344CB8AC3E}">
        <p14:creationId xmlns:p14="http://schemas.microsoft.com/office/powerpoint/2010/main" val="106521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79" t="54213" r="59986" b="15954"/>
          <a:stretch/>
        </p:blipFill>
        <p:spPr>
          <a:xfrm>
            <a:off x="3042387" y="1000078"/>
            <a:ext cx="3605421" cy="2278534"/>
          </a:xfrm>
          <a:prstGeom prst="rect">
            <a:avLst/>
          </a:prstGeom>
        </p:spPr>
      </p:pic>
      <p:sp>
        <p:nvSpPr>
          <p:cNvPr id="6" name="TextBox 5"/>
          <p:cNvSpPr txBox="1"/>
          <p:nvPr/>
        </p:nvSpPr>
        <p:spPr>
          <a:xfrm>
            <a:off x="178991" y="921226"/>
            <a:ext cx="2578240" cy="2492990"/>
          </a:xfrm>
          <a:prstGeom prst="rect">
            <a:avLst/>
          </a:prstGeom>
          <a:noFill/>
        </p:spPr>
        <p:txBody>
          <a:bodyPr wrap="square" rtlCol="0">
            <a:spAutoFit/>
          </a:bodyPr>
          <a:lstStyle/>
          <a:p>
            <a:r>
              <a:rPr lang="en-GB" sz="1300" dirty="0">
                <a:latin typeface="Tw Cen MT" panose="020B0602020104020603" pitchFamily="34" charset="0"/>
              </a:rPr>
              <a:t>It is also recommended that you take an active interest in the news and what is going on around you in the wider world as a lot of the concepts and ideas covered in lessons will relate to what is going on. The ability to be able to draw upon contemporary examples will also help illustrate your application and understanding skills which will be vital in order for you to achieve the higher grades in this subject. </a:t>
            </a:r>
          </a:p>
        </p:txBody>
      </p:sp>
      <p:sp>
        <p:nvSpPr>
          <p:cNvPr id="7" name="Rectangle 6"/>
          <p:cNvSpPr/>
          <p:nvPr/>
        </p:nvSpPr>
        <p:spPr>
          <a:xfrm>
            <a:off x="178991" y="3624522"/>
            <a:ext cx="6492322" cy="3093154"/>
          </a:xfrm>
          <a:prstGeom prst="rect">
            <a:avLst/>
          </a:prstGeom>
          <a:ln>
            <a:noFill/>
          </a:ln>
        </p:spPr>
        <p:txBody>
          <a:bodyPr wrap="square">
            <a:spAutoFit/>
          </a:bodyPr>
          <a:lstStyle/>
          <a:p>
            <a:r>
              <a:rPr lang="en-GB" sz="1300" b="1" dirty="0">
                <a:latin typeface="Tw Cen MT" panose="020B0602020104020603" pitchFamily="34" charset="0"/>
              </a:rPr>
              <a:t>Websites:</a:t>
            </a:r>
          </a:p>
          <a:p>
            <a:pPr marL="285750" indent="-285750">
              <a:buFont typeface="Arial" pitchFamily="34" charset="0"/>
              <a:buChar char="•"/>
            </a:pPr>
            <a:r>
              <a:rPr lang="en-GB" sz="1300" dirty="0">
                <a:latin typeface="Tw Cen MT" panose="020B0602020104020603" pitchFamily="34" charset="0"/>
              </a:rPr>
              <a:t>AQA New Specification – </a:t>
            </a:r>
            <a:r>
              <a:rPr lang="en-GB" sz="1300" dirty="0">
                <a:latin typeface="Tw Cen MT" panose="020B0602020104020603" pitchFamily="34" charset="0"/>
                <a:hlinkClick r:id="rId3"/>
              </a:rPr>
              <a:t>http://www.aqa.org.uk/subjects/sociology/as-and-a-level/sociology-7191-7192/introduction</a:t>
            </a:r>
            <a:r>
              <a:rPr lang="en-GB" sz="1300" dirty="0">
                <a:latin typeface="Tw Cen MT" panose="020B0602020104020603" pitchFamily="34" charset="0"/>
              </a:rPr>
              <a:t> </a:t>
            </a:r>
          </a:p>
          <a:p>
            <a:pPr marL="285750" indent="-285750">
              <a:buFont typeface="Arial" pitchFamily="34" charset="0"/>
              <a:buChar char="•"/>
            </a:pPr>
            <a:r>
              <a:rPr lang="en-GB" sz="1300" dirty="0">
                <a:latin typeface="Tw Cen MT" panose="020B0602020104020603" pitchFamily="34" charset="0"/>
              </a:rPr>
              <a:t>AQA - Example Assessment Material -</a:t>
            </a:r>
            <a:r>
              <a:rPr lang="en-GB" sz="1300" dirty="0">
                <a:solidFill>
                  <a:prstClr val="black"/>
                </a:solidFill>
                <a:latin typeface="Tw Cen MT" panose="020B0602020104020603" pitchFamily="34" charset="0"/>
                <a:hlinkClick r:id="rId4"/>
              </a:rPr>
              <a:t>http://www.aqa.org.uk/subjects/sociology/as-and-a-level/sociology-7191-7192/assessment-resources</a:t>
            </a:r>
            <a:r>
              <a:rPr lang="en-GB" sz="1300" dirty="0">
                <a:solidFill>
                  <a:prstClr val="black"/>
                </a:solidFill>
                <a:latin typeface="Tw Cen MT" panose="020B0602020104020603" pitchFamily="34" charset="0"/>
              </a:rPr>
              <a:t> </a:t>
            </a:r>
          </a:p>
          <a:p>
            <a:pPr marL="285750" indent="-285750">
              <a:buFont typeface="Arial" pitchFamily="34" charset="0"/>
              <a:buChar char="•"/>
            </a:pPr>
            <a:r>
              <a:rPr lang="en-GB" sz="1300" dirty="0">
                <a:latin typeface="Tw Cen MT" panose="020B0602020104020603" pitchFamily="34" charset="0"/>
              </a:rPr>
              <a:t>S-Cool Revision Materials  -  </a:t>
            </a:r>
            <a:r>
              <a:rPr lang="en-GB" sz="1300" dirty="0">
                <a:latin typeface="Tw Cen MT" panose="020B0602020104020603" pitchFamily="34" charset="0"/>
                <a:hlinkClick r:id="rId5"/>
              </a:rPr>
              <a:t>http://www.s-cool.co.uk/a-level/sociology</a:t>
            </a:r>
            <a:r>
              <a:rPr lang="en-GB" sz="1300" dirty="0">
                <a:latin typeface="Tw Cen MT" panose="020B0602020104020603" pitchFamily="34" charset="0"/>
              </a:rPr>
              <a:t> </a:t>
            </a:r>
          </a:p>
          <a:p>
            <a:pPr marL="285750" indent="-285750">
              <a:buFont typeface="Arial" pitchFamily="34" charset="0"/>
              <a:buChar char="•"/>
            </a:pPr>
            <a:r>
              <a:rPr lang="en-GB" sz="1300" dirty="0">
                <a:latin typeface="Tw Cen MT" panose="020B0602020104020603" pitchFamily="34" charset="0"/>
              </a:rPr>
              <a:t>Every Day Sexism Project  -</a:t>
            </a:r>
            <a:r>
              <a:rPr lang="en-GB" sz="1300" dirty="0">
                <a:latin typeface="Tw Cen MT" panose="020B0602020104020603" pitchFamily="34" charset="0"/>
                <a:hlinkClick r:id="rId6"/>
              </a:rPr>
              <a:t>http://everydaysexism.com/</a:t>
            </a:r>
            <a:r>
              <a:rPr lang="en-GB" sz="1300" dirty="0" err="1">
                <a:latin typeface="Tw Cen MT" panose="020B0602020104020603" pitchFamily="34" charset="0"/>
                <a:hlinkClick r:id="rId6"/>
              </a:rPr>
              <a:t>index.php</a:t>
            </a:r>
            <a:r>
              <a:rPr lang="en-GB" sz="1300" dirty="0">
                <a:latin typeface="Tw Cen MT" panose="020B0602020104020603" pitchFamily="34" charset="0"/>
                <a:hlinkClick r:id="rId6"/>
              </a:rPr>
              <a:t>/about</a:t>
            </a:r>
            <a:r>
              <a:rPr lang="en-GB" sz="1300" dirty="0">
                <a:latin typeface="Tw Cen MT" panose="020B0602020104020603" pitchFamily="34" charset="0"/>
              </a:rPr>
              <a:t> </a:t>
            </a:r>
          </a:p>
          <a:p>
            <a:pPr marL="285750" indent="-285750">
              <a:buFont typeface="Arial" pitchFamily="34" charset="0"/>
              <a:buChar char="•"/>
            </a:pPr>
            <a:r>
              <a:rPr lang="en-GB" sz="1300" dirty="0">
                <a:latin typeface="Tw Cen MT" panose="020B0602020104020603" pitchFamily="34" charset="0"/>
              </a:rPr>
              <a:t>Who Needs Feminism - </a:t>
            </a:r>
            <a:r>
              <a:rPr lang="en-GB" sz="1300" dirty="0">
                <a:latin typeface="Tw Cen MT" panose="020B0602020104020603" pitchFamily="34" charset="0"/>
                <a:hlinkClick r:id="rId7"/>
              </a:rPr>
              <a:t>http://whoneedsfeminism.com/about.html</a:t>
            </a:r>
            <a:r>
              <a:rPr lang="en-GB" sz="1300" dirty="0">
                <a:latin typeface="Tw Cen MT" panose="020B0602020104020603" pitchFamily="34" charset="0"/>
              </a:rPr>
              <a:t> </a:t>
            </a:r>
          </a:p>
          <a:p>
            <a:pPr marL="285750" indent="-285750">
              <a:buFont typeface="Arial" pitchFamily="34" charset="0"/>
              <a:buChar char="•"/>
            </a:pPr>
            <a:r>
              <a:rPr lang="en-GB" sz="1300" dirty="0">
                <a:latin typeface="Tw Cen MT" panose="020B0602020104020603" pitchFamily="34" charset="0"/>
              </a:rPr>
              <a:t>He for She Campaign -  </a:t>
            </a:r>
            <a:r>
              <a:rPr lang="en-GB" sz="1300" dirty="0">
                <a:latin typeface="Tw Cen MT" panose="020B0602020104020603" pitchFamily="34" charset="0"/>
                <a:hlinkClick r:id="rId8"/>
              </a:rPr>
              <a:t>http://www.heforshe.org/</a:t>
            </a:r>
            <a:r>
              <a:rPr lang="en-GB" sz="1300" dirty="0">
                <a:latin typeface="Tw Cen MT" panose="020B0602020104020603" pitchFamily="34" charset="0"/>
              </a:rPr>
              <a:t> </a:t>
            </a:r>
          </a:p>
          <a:p>
            <a:pPr marL="285750" indent="-285750">
              <a:buFont typeface="Arial" pitchFamily="34" charset="0"/>
              <a:buChar char="•"/>
            </a:pPr>
            <a:r>
              <a:rPr lang="en-GB" sz="1300" dirty="0">
                <a:latin typeface="Tw Cen MT" panose="020B0602020104020603" pitchFamily="34" charset="0"/>
                <a:hlinkClick r:id="rId9"/>
              </a:rPr>
              <a:t>https://www.tutor2u.net/sociology/reference</a:t>
            </a:r>
            <a:r>
              <a:rPr lang="en-GB" sz="1300" dirty="0">
                <a:latin typeface="Tw Cen MT" panose="020B0602020104020603" pitchFamily="34" charset="0"/>
              </a:rPr>
              <a:t>  </a:t>
            </a:r>
            <a:r>
              <a:rPr lang="en-GB" sz="1300" dirty="0">
                <a:latin typeface="Tw Cen MT" panose="020B0602020104020603" pitchFamily="34" charset="0"/>
                <a:hlinkClick r:id="rId10"/>
              </a:rPr>
              <a:t>http://politybooks.com/kenbrowne/resources.asp</a:t>
            </a:r>
            <a:r>
              <a:rPr lang="en-GB" sz="1300" dirty="0">
                <a:latin typeface="Tw Cen MT" panose="020B0602020104020603" pitchFamily="34" charset="0"/>
              </a:rPr>
              <a:t>  </a:t>
            </a:r>
          </a:p>
          <a:p>
            <a:pPr marL="285750" indent="-285750">
              <a:buFont typeface="Arial" pitchFamily="34" charset="0"/>
              <a:buChar char="•"/>
            </a:pPr>
            <a:r>
              <a:rPr lang="en-GB" sz="1300" dirty="0">
                <a:latin typeface="Tw Cen MT" panose="020B0602020104020603" pitchFamily="34" charset="0"/>
                <a:hlinkClick r:id="rId11"/>
              </a:rPr>
              <a:t>https://napierpress.com/book-one-workbooks</a:t>
            </a:r>
            <a:r>
              <a:rPr lang="en-GB" sz="1300" dirty="0">
                <a:latin typeface="Tw Cen MT" panose="020B0602020104020603" pitchFamily="34" charset="0"/>
              </a:rPr>
              <a:t>  </a:t>
            </a:r>
          </a:p>
          <a:p>
            <a:pPr marL="285750" indent="-285750">
              <a:buFont typeface="Arial" pitchFamily="34" charset="0"/>
              <a:buChar char="•"/>
            </a:pPr>
            <a:r>
              <a:rPr lang="en-GB" sz="1300" dirty="0">
                <a:latin typeface="Tw Cen MT" panose="020B0602020104020603" pitchFamily="34" charset="0"/>
                <a:hlinkClick r:id="rId12"/>
              </a:rPr>
              <a:t>https://napierpress.com/book-two-workbooks</a:t>
            </a:r>
            <a:r>
              <a:rPr lang="en-GB" sz="1300" dirty="0">
                <a:latin typeface="Tw Cen MT" panose="020B0602020104020603" pitchFamily="34" charset="0"/>
              </a:rPr>
              <a:t>  </a:t>
            </a:r>
          </a:p>
          <a:p>
            <a:pPr marL="285750" indent="-285750">
              <a:buFont typeface="Arial" pitchFamily="34" charset="0"/>
              <a:buChar char="•"/>
            </a:pPr>
            <a:r>
              <a:rPr lang="en-GB" sz="1300" dirty="0">
                <a:latin typeface="Tw Cen MT" panose="020B0602020104020603" pitchFamily="34" charset="0"/>
                <a:hlinkClick r:id="rId13"/>
              </a:rPr>
              <a:t>http://www.earlhamsociologypages.co.uk</a:t>
            </a:r>
            <a:r>
              <a:rPr lang="en-GB" sz="1300" dirty="0">
                <a:latin typeface="Tw Cen MT" panose="020B0602020104020603" pitchFamily="34" charset="0"/>
              </a:rPr>
              <a:t>  </a:t>
            </a:r>
          </a:p>
          <a:p>
            <a:pPr marL="285750" indent="-285750">
              <a:buFont typeface="Arial" pitchFamily="34" charset="0"/>
              <a:buChar char="•"/>
            </a:pPr>
            <a:r>
              <a:rPr lang="en-GB" sz="1300" dirty="0">
                <a:latin typeface="Tw Cen MT" panose="020B0602020104020603" pitchFamily="34" charset="0"/>
                <a:hlinkClick r:id="rId14"/>
              </a:rPr>
              <a:t>https://www.sociologystuff.com</a:t>
            </a:r>
            <a:r>
              <a:rPr lang="en-GB" sz="1300" dirty="0">
                <a:latin typeface="Tw Cen MT" panose="020B0602020104020603" pitchFamily="34" charset="0"/>
              </a:rPr>
              <a:t>  </a:t>
            </a:r>
          </a:p>
        </p:txBody>
      </p:sp>
      <p:sp>
        <p:nvSpPr>
          <p:cNvPr id="8" name="TextBox 7"/>
          <p:cNvSpPr txBox="1"/>
          <p:nvPr/>
        </p:nvSpPr>
        <p:spPr>
          <a:xfrm>
            <a:off x="415313" y="67295"/>
            <a:ext cx="5976664" cy="738664"/>
          </a:xfrm>
          <a:prstGeom prst="rect">
            <a:avLst/>
          </a:prstGeom>
          <a:noFill/>
        </p:spPr>
        <p:txBody>
          <a:bodyPr wrap="square" rtlCol="0">
            <a:spAutoFit/>
          </a:bodyPr>
          <a:lstStyle/>
          <a:p>
            <a:pPr algn="ctr"/>
            <a:r>
              <a:rPr lang="en-GB" sz="2400" b="1" dirty="0">
                <a:ln w="18415" cmpd="sng">
                  <a:solidFill>
                    <a:schemeClr val="accent6"/>
                  </a:solidFill>
                  <a:prstDash val="solid"/>
                </a:ln>
                <a:effectLst>
                  <a:outerShdw blurRad="63500" dir="3600000" algn="tl" rotWithShape="0">
                    <a:srgbClr val="000000">
                      <a:alpha val="70000"/>
                    </a:srgbClr>
                  </a:outerShdw>
                </a:effectLst>
                <a:latin typeface="Tw Cen MT" panose="020B0602020104020603" pitchFamily="34" charset="0"/>
              </a:rPr>
              <a:t>Useful Resources &amp; Further Reading</a:t>
            </a:r>
          </a:p>
          <a:p>
            <a:pPr algn="ctr"/>
            <a:r>
              <a:rPr lang="en-GB" b="1" dirty="0">
                <a:ln w="18415" cmpd="sng">
                  <a:noFill/>
                  <a:prstDash val="solid"/>
                </a:ln>
                <a:latin typeface="Tw Cen MT" panose="020B0602020104020603" pitchFamily="34" charset="0"/>
              </a:rPr>
              <a:t>To help you on your way…</a:t>
            </a:r>
          </a:p>
        </p:txBody>
      </p:sp>
      <p:sp>
        <p:nvSpPr>
          <p:cNvPr id="3" name="Rectangle 2">
            <a:extLst>
              <a:ext uri="{FF2B5EF4-FFF2-40B4-BE49-F238E27FC236}">
                <a16:creationId xmlns:a16="http://schemas.microsoft.com/office/drawing/2014/main" id="{8CF3B921-9FB1-4CC8-B4B0-BDDE98149491}"/>
              </a:ext>
            </a:extLst>
          </p:cNvPr>
          <p:cNvSpPr/>
          <p:nvPr/>
        </p:nvSpPr>
        <p:spPr>
          <a:xfrm>
            <a:off x="178991" y="6717676"/>
            <a:ext cx="4826489" cy="2893100"/>
          </a:xfrm>
          <a:prstGeom prst="rect">
            <a:avLst/>
          </a:prstGeom>
        </p:spPr>
        <p:txBody>
          <a:bodyPr wrap="square">
            <a:spAutoFit/>
          </a:bodyPr>
          <a:lstStyle/>
          <a:p>
            <a:r>
              <a:rPr lang="en-GB" sz="1400" dirty="0">
                <a:latin typeface="Tw Cen MT" panose="020B0602020104020603" pitchFamily="34" charset="0"/>
              </a:rPr>
              <a:t>For your first lesson… We expect you to have the following: </a:t>
            </a:r>
          </a:p>
          <a:p>
            <a:pPr marL="285750" indent="-285750">
              <a:buFont typeface="Arial" panose="020B0604020202020204" pitchFamily="34" charset="0"/>
              <a:buChar char="•"/>
            </a:pPr>
            <a:r>
              <a:rPr lang="en-GB" sz="1400" dirty="0">
                <a:latin typeface="Tw Cen MT" panose="020B0602020104020603" pitchFamily="34" charset="0"/>
              </a:rPr>
              <a:t>A level arched folder – labelled with your name on and Sociology (spelt correctly). </a:t>
            </a:r>
          </a:p>
          <a:p>
            <a:pPr marL="285750" indent="-285750">
              <a:buFont typeface="Arial" panose="020B0604020202020204" pitchFamily="34" charset="0"/>
              <a:buChar char="•"/>
            </a:pPr>
            <a:r>
              <a:rPr lang="en-GB" sz="1400" dirty="0">
                <a:latin typeface="Tw Cen MT" panose="020B0602020104020603" pitchFamily="34" charset="0"/>
              </a:rPr>
              <a:t>There must be dividers in your folder – plastic ones are better as they are tougher. </a:t>
            </a:r>
          </a:p>
          <a:p>
            <a:pPr marL="285750" indent="-285750">
              <a:buFont typeface="Arial" panose="020B0604020202020204" pitchFamily="34" charset="0"/>
              <a:buChar char="•"/>
            </a:pPr>
            <a:r>
              <a:rPr lang="en-GB" sz="1400" dirty="0">
                <a:latin typeface="Tw Cen MT" panose="020B0602020104020603" pitchFamily="34" charset="0"/>
              </a:rPr>
              <a:t>Your own lined paper • Plenty of plastic wallets. • A pencil case with the usual but we use a lot of post-it notes and highlighters so have plenty of those.  </a:t>
            </a:r>
          </a:p>
          <a:p>
            <a:pPr marL="285750" indent="-285750">
              <a:buFont typeface="Arial" panose="020B0604020202020204" pitchFamily="34" charset="0"/>
              <a:buChar char="•"/>
            </a:pPr>
            <a:r>
              <a:rPr lang="en-GB" sz="1400" dirty="0">
                <a:latin typeface="Tw Cen MT" panose="020B0602020104020603" pitchFamily="34" charset="0"/>
              </a:rPr>
              <a:t>A copy of the Year 1 textbook </a:t>
            </a:r>
          </a:p>
          <a:p>
            <a:pPr marL="285750" indent="-285750">
              <a:buFont typeface="Arial" panose="020B0604020202020204" pitchFamily="34" charset="0"/>
              <a:buChar char="•"/>
            </a:pPr>
            <a:r>
              <a:rPr lang="en-GB" sz="1400" dirty="0">
                <a:latin typeface="Tw Cen MT" panose="020B0602020104020603" pitchFamily="34" charset="0"/>
              </a:rPr>
              <a:t>Your task homework contained in this booklet.    </a:t>
            </a:r>
          </a:p>
          <a:p>
            <a:r>
              <a:rPr lang="en-GB" sz="1400" dirty="0">
                <a:latin typeface="Tw Cen MT" panose="020B0602020104020603" pitchFamily="34" charset="0"/>
              </a:rPr>
              <a:t> </a:t>
            </a:r>
          </a:p>
          <a:p>
            <a:r>
              <a:rPr lang="en-GB" sz="1400" dirty="0">
                <a:latin typeface="Tw Cen MT" panose="020B0602020104020603" pitchFamily="34" charset="0"/>
              </a:rPr>
              <a:t>Well done! You’re all set ready to embark on your Sociology A </a:t>
            </a:r>
            <a:r>
              <a:rPr lang="en-GB" sz="1400">
                <a:latin typeface="Tw Cen MT" panose="020B0602020104020603" pitchFamily="34" charset="0"/>
              </a:rPr>
              <a:t>Level </a:t>
            </a:r>
            <a:r>
              <a:rPr lang="en-GB" sz="1400" smtClean="0">
                <a:latin typeface="Tw Cen MT" panose="020B0602020104020603" pitchFamily="34" charset="0"/>
              </a:rPr>
              <a:t>course.</a:t>
            </a:r>
            <a:endParaRPr lang="en-GB" sz="1400" dirty="0">
              <a:latin typeface="Tw Cen MT" panose="020B0602020104020603" pitchFamily="34" charset="0"/>
            </a:endParaRPr>
          </a:p>
        </p:txBody>
      </p:sp>
      <p:pic>
        <p:nvPicPr>
          <p:cNvPr id="10" name="Picture 9">
            <a:extLst>
              <a:ext uri="{FF2B5EF4-FFF2-40B4-BE49-F238E27FC236}">
                <a16:creationId xmlns:a16="http://schemas.microsoft.com/office/drawing/2014/main" id="{20C6B792-180E-40CA-B791-6414FAD666E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48999" y="5745088"/>
            <a:ext cx="1683903" cy="3960291"/>
          </a:xfrm>
          <a:prstGeom prst="rect">
            <a:avLst/>
          </a:prstGeom>
        </p:spPr>
      </p:pic>
    </p:spTree>
    <p:extLst>
      <p:ext uri="{BB962C8B-B14F-4D97-AF65-F5344CB8AC3E}">
        <p14:creationId xmlns:p14="http://schemas.microsoft.com/office/powerpoint/2010/main" val="913221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674110-CEDD-4296-BC66-87A8082373F1}"/>
              </a:ext>
            </a:extLst>
          </p:cNvPr>
          <p:cNvSpPr txBox="1"/>
          <p:nvPr/>
        </p:nvSpPr>
        <p:spPr>
          <a:xfrm>
            <a:off x="2741504" y="0"/>
            <a:ext cx="1374992" cy="307777"/>
          </a:xfrm>
          <a:prstGeom prst="rect">
            <a:avLst/>
          </a:prstGeom>
          <a:noFill/>
        </p:spPr>
        <p:txBody>
          <a:bodyPr wrap="none" rtlCol="0">
            <a:spAutoFit/>
          </a:bodyPr>
          <a:lstStyle/>
          <a:p>
            <a:r>
              <a:rPr lang="en-GB" sz="1400" dirty="0">
                <a:effectLst>
                  <a:outerShdw blurRad="38100" dist="38100" dir="2700000" algn="tl">
                    <a:srgbClr val="000000">
                      <a:alpha val="43137"/>
                    </a:srgbClr>
                  </a:outerShdw>
                </a:effectLst>
                <a:latin typeface="Tw Cen MT" panose="020B0602020104020603" pitchFamily="34" charset="0"/>
              </a:rPr>
              <a:t>Topics we Cover:</a:t>
            </a:r>
          </a:p>
        </p:txBody>
      </p:sp>
      <p:graphicFrame>
        <p:nvGraphicFramePr>
          <p:cNvPr id="6" name="Table 5">
            <a:extLst>
              <a:ext uri="{FF2B5EF4-FFF2-40B4-BE49-F238E27FC236}">
                <a16:creationId xmlns:a16="http://schemas.microsoft.com/office/drawing/2014/main" id="{F917BAD7-1B5E-4114-961E-5D5628FE56D9}"/>
              </a:ext>
            </a:extLst>
          </p:cNvPr>
          <p:cNvGraphicFramePr>
            <a:graphicFrameLocks noGrp="1"/>
          </p:cNvGraphicFramePr>
          <p:nvPr>
            <p:extLst>
              <p:ext uri="{D42A27DB-BD31-4B8C-83A1-F6EECF244321}">
                <p14:modId xmlns:p14="http://schemas.microsoft.com/office/powerpoint/2010/main" val="1786829424"/>
              </p:ext>
            </p:extLst>
          </p:nvPr>
        </p:nvGraphicFramePr>
        <p:xfrm>
          <a:off x="224645" y="307777"/>
          <a:ext cx="6408710" cy="9604687"/>
        </p:xfrm>
        <a:graphic>
          <a:graphicData uri="http://schemas.openxmlformats.org/drawingml/2006/table">
            <a:tbl>
              <a:tblPr firstRow="1" bandRow="1">
                <a:tableStyleId>{5940675A-B579-460E-94D1-54222C63F5DA}</a:tableStyleId>
              </a:tblPr>
              <a:tblGrid>
                <a:gridCol w="1281742">
                  <a:extLst>
                    <a:ext uri="{9D8B030D-6E8A-4147-A177-3AD203B41FA5}">
                      <a16:colId xmlns:a16="http://schemas.microsoft.com/office/drawing/2014/main" val="3853334639"/>
                    </a:ext>
                  </a:extLst>
                </a:gridCol>
                <a:gridCol w="1202533">
                  <a:extLst>
                    <a:ext uri="{9D8B030D-6E8A-4147-A177-3AD203B41FA5}">
                      <a16:colId xmlns:a16="http://schemas.microsoft.com/office/drawing/2014/main" val="3535602186"/>
                    </a:ext>
                  </a:extLst>
                </a:gridCol>
                <a:gridCol w="1360951">
                  <a:extLst>
                    <a:ext uri="{9D8B030D-6E8A-4147-A177-3AD203B41FA5}">
                      <a16:colId xmlns:a16="http://schemas.microsoft.com/office/drawing/2014/main" val="1429650512"/>
                    </a:ext>
                  </a:extLst>
                </a:gridCol>
                <a:gridCol w="1281742">
                  <a:extLst>
                    <a:ext uri="{9D8B030D-6E8A-4147-A177-3AD203B41FA5}">
                      <a16:colId xmlns:a16="http://schemas.microsoft.com/office/drawing/2014/main" val="1437605213"/>
                    </a:ext>
                  </a:extLst>
                </a:gridCol>
                <a:gridCol w="1281742">
                  <a:extLst>
                    <a:ext uri="{9D8B030D-6E8A-4147-A177-3AD203B41FA5}">
                      <a16:colId xmlns:a16="http://schemas.microsoft.com/office/drawing/2014/main" val="297573144"/>
                    </a:ext>
                  </a:extLst>
                </a:gridCol>
              </a:tblGrid>
              <a:tr h="240681">
                <a:tc>
                  <a:txBody>
                    <a:bodyPr/>
                    <a:lstStyle/>
                    <a:p>
                      <a:pPr algn="ctr"/>
                      <a:r>
                        <a:rPr lang="en-GB" sz="1100" dirty="0">
                          <a:latin typeface="Tw Cen MT" panose="020B0602020104020603" pitchFamily="34" charset="0"/>
                        </a:rPr>
                        <a:t>Family</a:t>
                      </a:r>
                    </a:p>
                  </a:txBody>
                  <a:tcP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Tw Cen MT" panose="020B0602020104020603" pitchFamily="34" charset="0"/>
                        </a:rPr>
                        <a:t>Education</a:t>
                      </a:r>
                    </a:p>
                  </a:txBody>
                  <a:tcP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Tw Cen MT" panose="020B0602020104020603" pitchFamily="34" charset="0"/>
                        </a:rPr>
                        <a:t>Theory &amp; Methods</a:t>
                      </a:r>
                    </a:p>
                  </a:txBody>
                  <a:tcPr>
                    <a:solidFill>
                      <a:schemeClr val="bg1">
                        <a:lumMod val="75000"/>
                      </a:schemeClr>
                    </a:solidFill>
                  </a:tcPr>
                </a:tc>
                <a:tc>
                  <a:txBody>
                    <a:bodyPr/>
                    <a:lstStyle/>
                    <a:p>
                      <a:pPr algn="ctr"/>
                      <a:r>
                        <a:rPr lang="en-GB" sz="1100" dirty="0" smtClean="0">
                          <a:latin typeface="Tw Cen MT" panose="020B0602020104020603" pitchFamily="34" charset="0"/>
                        </a:rPr>
                        <a:t>Media</a:t>
                      </a:r>
                      <a:endParaRPr lang="en-GB" sz="1100" dirty="0">
                        <a:latin typeface="Tw Cen MT" panose="020B0602020104020603" pitchFamily="34" charset="0"/>
                      </a:endParaRPr>
                    </a:p>
                  </a:txBody>
                  <a:tcP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Tw Cen MT" panose="020B0602020104020603" pitchFamily="34" charset="0"/>
                        </a:rPr>
                        <a:t>Crime</a:t>
                      </a:r>
                    </a:p>
                  </a:txBody>
                  <a:tcPr>
                    <a:solidFill>
                      <a:schemeClr val="bg1">
                        <a:lumMod val="75000"/>
                      </a:schemeClr>
                    </a:solidFill>
                  </a:tcPr>
                </a:tc>
                <a:extLst>
                  <a:ext uri="{0D108BD9-81ED-4DB2-BD59-A6C34878D82A}">
                    <a16:rowId xmlns:a16="http://schemas.microsoft.com/office/drawing/2014/main" val="3152887009"/>
                  </a:ext>
                </a:extLst>
              </a:tr>
              <a:tr h="1422847">
                <a:tc>
                  <a:txBody>
                    <a:bodyPr/>
                    <a:lstStyle/>
                    <a:p>
                      <a:r>
                        <a:rPr lang="en-GB" sz="1050" b="1" dirty="0">
                          <a:latin typeface="Tw Cen MT" panose="020B0602020104020603" pitchFamily="34" charset="0"/>
                        </a:rPr>
                        <a:t>Theories</a:t>
                      </a:r>
                    </a:p>
                    <a:p>
                      <a:pPr marL="228600" indent="-228600">
                        <a:buFont typeface="+mj-lt"/>
                        <a:buAutoNum type="arabicPeriod"/>
                      </a:pPr>
                      <a:r>
                        <a:rPr lang="en-GB" sz="1050" dirty="0">
                          <a:latin typeface="Tw Cen MT" panose="020B0602020104020603" pitchFamily="34" charset="0"/>
                        </a:rPr>
                        <a:t>Functionalism</a:t>
                      </a:r>
                    </a:p>
                    <a:p>
                      <a:pPr marL="228600" indent="-228600">
                        <a:buFont typeface="+mj-lt"/>
                        <a:buAutoNum type="arabicPeriod"/>
                      </a:pPr>
                      <a:r>
                        <a:rPr lang="en-GB" sz="1050" dirty="0">
                          <a:latin typeface="Tw Cen MT" panose="020B0602020104020603" pitchFamily="34" charset="0"/>
                        </a:rPr>
                        <a:t>Marxism</a:t>
                      </a:r>
                    </a:p>
                    <a:p>
                      <a:pPr marL="228600" indent="-228600">
                        <a:buFont typeface="+mj-lt"/>
                        <a:buAutoNum type="arabicPeriod"/>
                      </a:pPr>
                      <a:r>
                        <a:rPr lang="en-GB" sz="1050" dirty="0">
                          <a:latin typeface="Tw Cen MT" panose="020B0602020104020603" pitchFamily="34" charset="0"/>
                        </a:rPr>
                        <a:t>Feminisms</a:t>
                      </a:r>
                    </a:p>
                    <a:p>
                      <a:pPr marL="228600" indent="-228600">
                        <a:buFont typeface="+mj-lt"/>
                        <a:buAutoNum type="arabicPeriod"/>
                      </a:pPr>
                      <a:r>
                        <a:rPr lang="en-GB" sz="1050" dirty="0">
                          <a:latin typeface="Tw Cen MT" panose="020B0602020104020603" pitchFamily="34" charset="0"/>
                        </a:rPr>
                        <a:t>Personal Life</a:t>
                      </a:r>
                    </a:p>
                    <a:p>
                      <a:pPr marL="228600" indent="-228600">
                        <a:buFont typeface="+mj-lt"/>
                        <a:buAutoNum type="arabicPeriod"/>
                      </a:pPr>
                      <a:r>
                        <a:rPr lang="en-GB" sz="1050" dirty="0">
                          <a:latin typeface="Tw Cen MT" panose="020B0602020104020603" pitchFamily="34" charset="0"/>
                        </a:rPr>
                        <a:t>Postmodernism </a:t>
                      </a:r>
                    </a:p>
                    <a:p>
                      <a:pPr marL="228600" indent="-228600">
                        <a:buFont typeface="+mj-lt"/>
                        <a:buAutoNum type="arabicPeriod"/>
                      </a:pPr>
                      <a:r>
                        <a:rPr lang="en-GB" sz="1050" dirty="0">
                          <a:latin typeface="Tw Cen MT" panose="020B0602020104020603" pitchFamily="34" charset="0"/>
                        </a:rPr>
                        <a:t>Govt Policies</a:t>
                      </a:r>
                    </a:p>
                    <a:p>
                      <a:endParaRPr lang="en-GB" sz="1050" dirty="0">
                        <a:latin typeface="Tw Cen MT" panose="020B0602020104020603" pitchFamily="34" charset="0"/>
                      </a:endParaRPr>
                    </a:p>
                  </a:txBody>
                  <a:tcPr/>
                </a:tc>
                <a:tc>
                  <a:txBody>
                    <a:bodyPr/>
                    <a:lstStyle/>
                    <a:p>
                      <a:r>
                        <a:rPr lang="en-GB" sz="1050" b="1" dirty="0">
                          <a:latin typeface="Tw Cen MT" panose="020B0602020104020603" pitchFamily="34" charset="0"/>
                        </a:rPr>
                        <a:t>Perspectives </a:t>
                      </a:r>
                    </a:p>
                    <a:p>
                      <a:pPr marL="228600" indent="-228600">
                        <a:buFont typeface="+mj-lt"/>
                        <a:buAutoNum type="arabicPeriod"/>
                      </a:pPr>
                      <a:r>
                        <a:rPr lang="en-GB" sz="1050" dirty="0">
                          <a:latin typeface="Tw Cen MT" panose="020B0602020104020603" pitchFamily="34" charset="0"/>
                        </a:rPr>
                        <a:t>Functionalism</a:t>
                      </a:r>
                    </a:p>
                    <a:p>
                      <a:pPr marL="228600" indent="-228600">
                        <a:buFont typeface="+mj-lt"/>
                        <a:buAutoNum type="arabicPeriod"/>
                      </a:pPr>
                      <a:r>
                        <a:rPr lang="en-GB" sz="1050" dirty="0">
                          <a:latin typeface="Tw Cen MT" panose="020B0602020104020603" pitchFamily="34" charset="0"/>
                        </a:rPr>
                        <a:t>New Right</a:t>
                      </a:r>
                    </a:p>
                    <a:p>
                      <a:pPr marL="228600" indent="-228600">
                        <a:buFont typeface="+mj-lt"/>
                        <a:buAutoNum type="arabicPeriod"/>
                      </a:pPr>
                      <a:r>
                        <a:rPr lang="en-GB" sz="1050" dirty="0">
                          <a:latin typeface="Tw Cen MT" panose="020B0602020104020603" pitchFamily="34" charset="0"/>
                        </a:rPr>
                        <a:t>Marxism</a:t>
                      </a:r>
                    </a:p>
                    <a:p>
                      <a:pPr marL="228600" indent="-228600">
                        <a:buFont typeface="+mj-lt"/>
                        <a:buAutoNum type="arabicPeriod"/>
                      </a:pPr>
                      <a:r>
                        <a:rPr lang="en-GB" sz="1050" dirty="0">
                          <a:latin typeface="Tw Cen MT" panose="020B0602020104020603" pitchFamily="34" charset="0"/>
                        </a:rPr>
                        <a:t>Conflict Views</a:t>
                      </a:r>
                    </a:p>
                    <a:p>
                      <a:pPr marL="228600" indent="-228600">
                        <a:buFont typeface="+mj-lt"/>
                        <a:buAutoNum type="arabicPeriod"/>
                      </a:pPr>
                      <a:r>
                        <a:rPr lang="en-GB" sz="1050" dirty="0">
                          <a:latin typeface="Tw Cen MT" panose="020B0602020104020603" pitchFamily="34" charset="0"/>
                        </a:rPr>
                        <a:t>Vocational Education</a:t>
                      </a:r>
                    </a:p>
                    <a:p>
                      <a:endParaRPr lang="en-GB" sz="1050" dirty="0">
                        <a:latin typeface="Tw Cen MT" panose="020B06020201040206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latin typeface="Tw Cen MT" panose="020B0602020104020603" pitchFamily="34" charset="0"/>
                        </a:rPr>
                        <a:t>Perspectives</a:t>
                      </a:r>
                    </a:p>
                    <a:p>
                      <a:pPr marL="228600" indent="-228600">
                        <a:buFont typeface="+mj-lt"/>
                        <a:buAutoNum type="arabicPeriod"/>
                      </a:pPr>
                      <a:r>
                        <a:rPr lang="en-GB" sz="1050" dirty="0">
                          <a:latin typeface="Tw Cen MT" panose="020B0602020104020603" pitchFamily="34" charset="0"/>
                        </a:rPr>
                        <a:t>Functionalism</a:t>
                      </a:r>
                    </a:p>
                    <a:p>
                      <a:pPr marL="228600" indent="-228600">
                        <a:buFont typeface="+mj-lt"/>
                        <a:buAutoNum type="arabicPeriod"/>
                      </a:pPr>
                      <a:r>
                        <a:rPr lang="en-GB" sz="1050" dirty="0">
                          <a:latin typeface="Tw Cen MT" panose="020B0602020104020603" pitchFamily="34" charset="0"/>
                        </a:rPr>
                        <a:t>Marxism</a:t>
                      </a:r>
                    </a:p>
                    <a:p>
                      <a:pPr marL="228600" indent="-228600">
                        <a:buFont typeface="+mj-lt"/>
                        <a:buAutoNum type="arabicPeriod"/>
                      </a:pPr>
                      <a:r>
                        <a:rPr lang="en-GB" sz="1050" dirty="0">
                          <a:latin typeface="Tw Cen MT" panose="020B0602020104020603" pitchFamily="34" charset="0"/>
                        </a:rPr>
                        <a:t>Feminisms</a:t>
                      </a:r>
                    </a:p>
                    <a:p>
                      <a:pPr marL="228600" indent="-228600">
                        <a:buFont typeface="+mj-lt"/>
                        <a:buAutoNum type="arabicPeriod"/>
                      </a:pPr>
                      <a:r>
                        <a:rPr lang="en-GB" sz="1050" dirty="0">
                          <a:latin typeface="Tw Cen MT" panose="020B0602020104020603" pitchFamily="34" charset="0"/>
                        </a:rPr>
                        <a:t>Postmodernism</a:t>
                      </a:r>
                    </a:p>
                    <a:p>
                      <a:pPr marL="228600" indent="-228600">
                        <a:buFont typeface="+mj-lt"/>
                        <a:buAutoNum type="arabicPeriod"/>
                      </a:pPr>
                      <a:r>
                        <a:rPr lang="en-GB" sz="1050" dirty="0">
                          <a:latin typeface="Tw Cen MT" panose="020B0602020104020603" pitchFamily="34" charset="0"/>
                        </a:rPr>
                        <a:t>Social Action</a:t>
                      </a:r>
                    </a:p>
                  </a:txBody>
                  <a:tcPr/>
                </a:tc>
                <a:tc>
                  <a:txBody>
                    <a:bodyPr/>
                    <a:lstStyle/>
                    <a:p>
                      <a:r>
                        <a:rPr lang="en-GB" sz="1050" b="1" dirty="0" smtClean="0">
                          <a:latin typeface="Tw Cen MT" panose="020B0602020104020603" pitchFamily="34" charset="0"/>
                        </a:rPr>
                        <a:t>Perspectives</a:t>
                      </a:r>
                    </a:p>
                    <a:p>
                      <a:pPr marL="228600" indent="-228600">
                        <a:buAutoNum type="arabicPeriod"/>
                      </a:pPr>
                      <a:r>
                        <a:rPr lang="en-GB" sz="1050" b="0" baseline="0" dirty="0" smtClean="0">
                          <a:latin typeface="Tw Cen MT" panose="020B0602020104020603" pitchFamily="34" charset="0"/>
                        </a:rPr>
                        <a:t>Marxism</a:t>
                      </a:r>
                    </a:p>
                    <a:p>
                      <a:pPr marL="228600" indent="-228600">
                        <a:buAutoNum type="arabicPeriod"/>
                      </a:pPr>
                      <a:r>
                        <a:rPr lang="en-GB" sz="1050" b="0" baseline="0" dirty="0" smtClean="0">
                          <a:latin typeface="Tw Cen MT" panose="020B0602020104020603" pitchFamily="34" charset="0"/>
                        </a:rPr>
                        <a:t>Neo Marxism (GUMG)</a:t>
                      </a:r>
                    </a:p>
                    <a:p>
                      <a:pPr marL="228600" indent="-228600">
                        <a:buAutoNum type="arabicPeriod"/>
                      </a:pPr>
                      <a:r>
                        <a:rPr lang="en-GB" sz="1050" b="0" baseline="0" dirty="0" smtClean="0">
                          <a:latin typeface="Tw Cen MT" panose="020B0602020104020603" pitchFamily="34" charset="0"/>
                        </a:rPr>
                        <a:t>Pluralist</a:t>
                      </a:r>
                    </a:p>
                    <a:p>
                      <a:pPr marL="228600" indent="-228600">
                        <a:buAutoNum type="arabicPeriod"/>
                      </a:pPr>
                      <a:r>
                        <a:rPr lang="en-GB" sz="1050" b="0" baseline="0" dirty="0" smtClean="0">
                          <a:latin typeface="Tw Cen MT" panose="020B0602020104020603" pitchFamily="34" charset="0"/>
                        </a:rPr>
                        <a:t>Neo-</a:t>
                      </a:r>
                      <a:r>
                        <a:rPr lang="en-GB" sz="1050" b="0" baseline="0" dirty="0" err="1" smtClean="0">
                          <a:latin typeface="Tw Cen MT" panose="020B0602020104020603" pitchFamily="34" charset="0"/>
                        </a:rPr>
                        <a:t>Philliac</a:t>
                      </a:r>
                      <a:endParaRPr lang="en-GB" sz="1050" b="0" baseline="0" dirty="0" smtClean="0">
                        <a:latin typeface="Tw Cen MT" panose="020B0602020104020603" pitchFamily="34" charset="0"/>
                      </a:endParaRPr>
                    </a:p>
                    <a:p>
                      <a:pPr marL="228600" indent="-228600">
                        <a:buAutoNum type="arabicPeriod"/>
                      </a:pPr>
                      <a:r>
                        <a:rPr lang="en-GB" sz="1050" b="0" baseline="0" dirty="0" smtClean="0">
                          <a:latin typeface="Tw Cen MT" panose="020B0602020104020603" pitchFamily="34" charset="0"/>
                        </a:rPr>
                        <a:t>Cultural Pessimist</a:t>
                      </a:r>
                    </a:p>
                    <a:p>
                      <a:pPr marL="228600" indent="-228600">
                        <a:buAutoNum type="arabicPeriod"/>
                      </a:pPr>
                      <a:r>
                        <a:rPr lang="en-GB" sz="1050" b="0" baseline="0" dirty="0" smtClean="0">
                          <a:latin typeface="Tw Cen MT" panose="020B0602020104020603" pitchFamily="34" charset="0"/>
                        </a:rPr>
                        <a:t>Postmodernism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latin typeface="Tw Cen MT" panose="020B0602020104020603" pitchFamily="34" charset="0"/>
                        </a:rPr>
                        <a:t>Theories </a:t>
                      </a:r>
                    </a:p>
                    <a:p>
                      <a:pPr marL="228600" indent="-228600">
                        <a:buFont typeface="+mj-lt"/>
                        <a:buAutoNum type="arabicPeriod"/>
                      </a:pPr>
                      <a:r>
                        <a:rPr lang="en-GB" sz="1050" dirty="0">
                          <a:latin typeface="Tw Cen MT" panose="020B0602020104020603" pitchFamily="34" charset="0"/>
                        </a:rPr>
                        <a:t>Functionalism</a:t>
                      </a:r>
                    </a:p>
                    <a:p>
                      <a:pPr marL="228600" indent="-228600">
                        <a:buFont typeface="+mj-lt"/>
                        <a:buAutoNum type="arabicPeriod"/>
                      </a:pPr>
                      <a:r>
                        <a:rPr lang="en-GB" sz="1050" dirty="0">
                          <a:latin typeface="Tw Cen MT" panose="020B0602020104020603" pitchFamily="34" charset="0"/>
                        </a:rPr>
                        <a:t>Marxism &amp; Neo-Marxism </a:t>
                      </a:r>
                    </a:p>
                    <a:p>
                      <a:pPr marL="228600" indent="-228600">
                        <a:buFont typeface="+mj-lt"/>
                        <a:buAutoNum type="arabicPeriod"/>
                      </a:pPr>
                      <a:r>
                        <a:rPr lang="en-GB" sz="1050" dirty="0">
                          <a:latin typeface="Tw Cen MT" panose="020B0602020104020603" pitchFamily="34" charset="0"/>
                        </a:rPr>
                        <a:t>Interactionism</a:t>
                      </a:r>
                    </a:p>
                    <a:p>
                      <a:pPr marL="228600" indent="-228600">
                        <a:buFont typeface="+mj-lt"/>
                        <a:buAutoNum type="arabicPeriod"/>
                      </a:pPr>
                      <a:r>
                        <a:rPr lang="en-GB" sz="1050" dirty="0">
                          <a:latin typeface="Tw Cen MT" panose="020B0602020104020603" pitchFamily="34" charset="0"/>
                        </a:rPr>
                        <a:t>Control Theory </a:t>
                      </a:r>
                    </a:p>
                    <a:p>
                      <a:pPr marL="228600" indent="-228600">
                        <a:buFont typeface="+mj-lt"/>
                        <a:buAutoNum type="arabicPeriod"/>
                      </a:pPr>
                      <a:r>
                        <a:rPr lang="en-GB" sz="1050" dirty="0">
                          <a:latin typeface="Tw Cen MT" panose="020B0602020104020603" pitchFamily="34" charset="0"/>
                        </a:rPr>
                        <a:t>Realist Theory </a:t>
                      </a:r>
                    </a:p>
                    <a:p>
                      <a:endParaRPr lang="en-GB" sz="1050" dirty="0">
                        <a:latin typeface="Tw Cen MT" panose="020B0602020104020603" pitchFamily="34" charset="0"/>
                      </a:endParaRPr>
                    </a:p>
                  </a:txBody>
                  <a:tcPr/>
                </a:tc>
                <a:extLst>
                  <a:ext uri="{0D108BD9-81ED-4DB2-BD59-A6C34878D82A}">
                    <a16:rowId xmlns:a16="http://schemas.microsoft.com/office/drawing/2014/main" val="2109710153"/>
                  </a:ext>
                </a:extLst>
              </a:tr>
              <a:tr h="1789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latin typeface="Tw Cen MT" panose="020B0602020104020603" pitchFamily="34" charset="0"/>
                        </a:rPr>
                        <a:t>Diversity</a:t>
                      </a:r>
                      <a:r>
                        <a:rPr lang="en-GB" sz="1050" dirty="0">
                          <a:latin typeface="Tw Cen MT" panose="020B0602020104020603" pitchFamily="34" charset="0"/>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50" dirty="0">
                          <a:latin typeface="Tw Cen MT" panose="020B0602020104020603" pitchFamily="34" charset="0"/>
                        </a:rPr>
                        <a:t>Family Structures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50" dirty="0">
                          <a:latin typeface="Tw Cen MT" panose="020B0602020104020603" pitchFamily="34" charset="0"/>
                        </a:rPr>
                        <a:t>Marriage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50" dirty="0">
                          <a:latin typeface="Tw Cen MT" panose="020B0602020104020603" pitchFamily="34" charset="0"/>
                        </a:rPr>
                        <a:t>Divorce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50" dirty="0">
                          <a:latin typeface="Tw Cen MT" panose="020B0602020104020603" pitchFamily="34" charset="0"/>
                        </a:rPr>
                        <a:t>Cohabitation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50" dirty="0">
                          <a:latin typeface="Tw Cen MT" panose="020B0602020104020603" pitchFamily="34" charset="0"/>
                        </a:rPr>
                        <a:t>Child Bearing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50" dirty="0">
                          <a:latin typeface="Tw Cen MT" panose="020B0602020104020603" pitchFamily="34" charset="0"/>
                        </a:rPr>
                        <a:t>Types of Diversity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50" dirty="0">
                          <a:latin typeface="Tw Cen MT" panose="020B0602020104020603" pitchFamily="34" charset="0"/>
                        </a:rPr>
                        <a:t>Life Course Analysis</a:t>
                      </a:r>
                    </a:p>
                  </a:txBody>
                  <a:tcPr/>
                </a:tc>
                <a:tc>
                  <a:txBody>
                    <a:bodyPr/>
                    <a:lstStyle/>
                    <a:p>
                      <a:r>
                        <a:rPr lang="en-GB" sz="1100" b="1" dirty="0">
                          <a:latin typeface="Tw Cen MT" panose="020B0602020104020603" pitchFamily="34" charset="0"/>
                        </a:rPr>
                        <a:t>Differential Achievement</a:t>
                      </a:r>
                    </a:p>
                    <a:p>
                      <a:pPr marL="228600" indent="-228600">
                        <a:buFont typeface="+mj-lt"/>
                        <a:buAutoNum type="arabicPeriod"/>
                      </a:pPr>
                      <a:r>
                        <a:rPr lang="en-GB" sz="1100" dirty="0">
                          <a:latin typeface="Tw Cen MT" panose="020B0602020104020603" pitchFamily="34" charset="0"/>
                        </a:rPr>
                        <a:t>Social Class</a:t>
                      </a:r>
                    </a:p>
                    <a:p>
                      <a:pPr marL="228600" indent="-228600">
                        <a:buFont typeface="+mj-lt"/>
                        <a:buAutoNum type="arabicPeriod"/>
                      </a:pPr>
                      <a:r>
                        <a:rPr lang="en-GB" sz="1100" dirty="0">
                          <a:latin typeface="Tw Cen MT" panose="020B0602020104020603" pitchFamily="34" charset="0"/>
                        </a:rPr>
                        <a:t>Gender</a:t>
                      </a:r>
                    </a:p>
                    <a:p>
                      <a:pPr marL="228600" indent="-228600">
                        <a:buFont typeface="+mj-lt"/>
                        <a:buAutoNum type="arabicPeriod"/>
                      </a:pPr>
                      <a:r>
                        <a:rPr lang="en-GB" sz="1100" dirty="0">
                          <a:latin typeface="Tw Cen MT" panose="020B0602020104020603" pitchFamily="34" charset="0"/>
                        </a:rPr>
                        <a:t>Ethnicity</a:t>
                      </a:r>
                    </a:p>
                    <a:p>
                      <a:endParaRPr lang="en-GB" sz="1100" dirty="0">
                        <a:latin typeface="Tw Cen MT" panose="020B0602020104020603" pitchFamily="34" charset="0"/>
                      </a:endParaRPr>
                    </a:p>
                  </a:txBody>
                  <a:tcPr/>
                </a:tc>
                <a:tc>
                  <a:txBody>
                    <a:bodyPr/>
                    <a:lstStyle/>
                    <a:p>
                      <a:r>
                        <a:rPr lang="en-GB" sz="1050" b="1" dirty="0">
                          <a:latin typeface="Tw Cen MT" panose="020B0602020104020603" pitchFamily="34" charset="0"/>
                        </a:rPr>
                        <a:t>Research Design</a:t>
                      </a:r>
                    </a:p>
                    <a:p>
                      <a:pPr marL="228600" indent="-228600">
                        <a:buFont typeface="+mj-lt"/>
                        <a:buAutoNum type="arabicPeriod"/>
                      </a:pPr>
                      <a:r>
                        <a:rPr lang="en-GB" sz="1050" dirty="0">
                          <a:latin typeface="Tw Cen MT" panose="020B0602020104020603" pitchFamily="34" charset="0"/>
                        </a:rPr>
                        <a:t>Practical Considerations</a:t>
                      </a:r>
                    </a:p>
                    <a:p>
                      <a:pPr marL="228600" indent="-228600">
                        <a:buFont typeface="+mj-lt"/>
                        <a:buAutoNum type="arabicPeriod"/>
                      </a:pPr>
                      <a:r>
                        <a:rPr lang="en-GB" sz="1050" dirty="0">
                          <a:latin typeface="Tw Cen MT" panose="020B0602020104020603" pitchFamily="34" charset="0"/>
                        </a:rPr>
                        <a:t>Ethics</a:t>
                      </a:r>
                    </a:p>
                    <a:p>
                      <a:pPr marL="228600" indent="-228600">
                        <a:buFont typeface="+mj-lt"/>
                        <a:buAutoNum type="arabicPeriod"/>
                      </a:pPr>
                      <a:r>
                        <a:rPr lang="en-GB" sz="1050" dirty="0">
                          <a:latin typeface="Tw Cen MT" panose="020B0602020104020603" pitchFamily="34" charset="0"/>
                        </a:rPr>
                        <a:t>Theoretical Considerations</a:t>
                      </a:r>
                    </a:p>
                    <a:p>
                      <a:endParaRPr lang="en-GB" sz="1050" dirty="0">
                        <a:latin typeface="Tw Cen MT" panose="020B0602020104020603" pitchFamily="34" charset="0"/>
                      </a:endParaRPr>
                    </a:p>
                  </a:txBody>
                  <a:tcPr/>
                </a:tc>
                <a:tc>
                  <a:txBody>
                    <a:bodyPr/>
                    <a:lstStyle/>
                    <a:p>
                      <a:r>
                        <a:rPr lang="en-GB" sz="1000" b="1" dirty="0" smtClean="0">
                          <a:latin typeface="Tw Cen MT" panose="020B0602020104020603" pitchFamily="34" charset="0"/>
                        </a:rPr>
                        <a:t>Ownership</a:t>
                      </a:r>
                      <a:r>
                        <a:rPr lang="en-GB" sz="1000" b="1" baseline="0" dirty="0" smtClean="0">
                          <a:latin typeface="Tw Cen MT" panose="020B0602020104020603" pitchFamily="34" charset="0"/>
                        </a:rPr>
                        <a:t> + Control of the Media</a:t>
                      </a:r>
                    </a:p>
                    <a:p>
                      <a:r>
                        <a:rPr lang="en-GB" sz="1000" b="0" baseline="0" dirty="0" smtClean="0">
                          <a:latin typeface="Tw Cen MT" panose="020B0602020104020603" pitchFamily="34" charset="0"/>
                        </a:rPr>
                        <a:t>1.What are the media?</a:t>
                      </a:r>
                    </a:p>
                    <a:p>
                      <a:r>
                        <a:rPr lang="en-GB" sz="1000" b="0" baseline="0" dirty="0" smtClean="0">
                          <a:latin typeface="Tw Cen MT" panose="020B0602020104020603" pitchFamily="34" charset="0"/>
                        </a:rPr>
                        <a:t>2. Formal controls on the media</a:t>
                      </a:r>
                    </a:p>
                    <a:p>
                      <a:r>
                        <a:rPr lang="en-GB" sz="1000" b="0" baseline="0" dirty="0" smtClean="0">
                          <a:latin typeface="Tw Cen MT" panose="020B0602020104020603" pitchFamily="34" charset="0"/>
                        </a:rPr>
                        <a:t>3. Government influence</a:t>
                      </a:r>
                    </a:p>
                    <a:p>
                      <a:r>
                        <a:rPr lang="en-GB" sz="1000" b="0" baseline="0" dirty="0" smtClean="0">
                          <a:latin typeface="Tw Cen MT" panose="020B0602020104020603" pitchFamily="34" charset="0"/>
                        </a:rPr>
                        <a:t>4. Ownership</a:t>
                      </a:r>
                    </a:p>
                    <a:p>
                      <a:r>
                        <a:rPr lang="en-GB" sz="1000" b="0" baseline="0" dirty="0" smtClean="0">
                          <a:latin typeface="Tw Cen MT" panose="020B0602020104020603" pitchFamily="34" charset="0"/>
                        </a:rPr>
                        <a:t>5. Media and ideology / control of content</a:t>
                      </a:r>
                      <a:endParaRPr lang="en-GB" sz="1000" b="0" dirty="0">
                        <a:latin typeface="Tw Cen MT" panose="020B0602020104020603" pitchFamily="34" charset="0"/>
                      </a:endParaRPr>
                    </a:p>
                  </a:txBody>
                  <a:tcPr/>
                </a:tc>
                <a:tc>
                  <a:txBody>
                    <a:bodyPr/>
                    <a:lstStyle/>
                    <a:p>
                      <a:r>
                        <a:rPr lang="en-GB" sz="1050" b="1" dirty="0">
                          <a:latin typeface="Tw Cen MT" panose="020B0602020104020603" pitchFamily="34" charset="0"/>
                        </a:rPr>
                        <a:t>Social Distribution</a:t>
                      </a:r>
                    </a:p>
                    <a:p>
                      <a:pPr marL="228600" indent="-228600">
                        <a:buFont typeface="+mj-lt"/>
                        <a:buAutoNum type="arabicPeriod"/>
                      </a:pPr>
                      <a:r>
                        <a:rPr lang="en-GB" sz="1050" dirty="0">
                          <a:latin typeface="Tw Cen MT" panose="020B0602020104020603" pitchFamily="34" charset="0"/>
                        </a:rPr>
                        <a:t>Statistics</a:t>
                      </a:r>
                    </a:p>
                    <a:p>
                      <a:pPr marL="228600" indent="-228600">
                        <a:buFont typeface="+mj-lt"/>
                        <a:buAutoNum type="arabicPeriod"/>
                      </a:pPr>
                      <a:r>
                        <a:rPr lang="en-GB" sz="1050" dirty="0">
                          <a:latin typeface="Tw Cen MT" panose="020B0602020104020603" pitchFamily="34" charset="0"/>
                        </a:rPr>
                        <a:t>Gender</a:t>
                      </a:r>
                    </a:p>
                    <a:p>
                      <a:pPr marL="228600" indent="-228600">
                        <a:buFont typeface="+mj-lt"/>
                        <a:buAutoNum type="arabicPeriod"/>
                      </a:pPr>
                      <a:r>
                        <a:rPr lang="en-GB" sz="1050" dirty="0">
                          <a:latin typeface="Tw Cen MT" panose="020B0602020104020603" pitchFamily="34" charset="0"/>
                        </a:rPr>
                        <a:t>Ethnicity</a:t>
                      </a:r>
                    </a:p>
                    <a:p>
                      <a:pPr marL="228600" indent="-228600">
                        <a:buFont typeface="+mj-lt"/>
                        <a:buAutoNum type="arabicPeriod"/>
                      </a:pPr>
                      <a:r>
                        <a:rPr lang="en-GB" sz="1050" dirty="0">
                          <a:latin typeface="Tw Cen MT" panose="020B0602020104020603" pitchFamily="34" charset="0"/>
                        </a:rPr>
                        <a:t>Locality</a:t>
                      </a:r>
                    </a:p>
                    <a:p>
                      <a:pPr marL="228600" indent="-228600">
                        <a:buFont typeface="+mj-lt"/>
                        <a:buAutoNum type="arabicPeriod"/>
                      </a:pPr>
                      <a:r>
                        <a:rPr lang="en-GB" sz="1050" dirty="0">
                          <a:latin typeface="Tw Cen MT" panose="020B0602020104020603" pitchFamily="34" charset="0"/>
                        </a:rPr>
                        <a:t>Social Class</a:t>
                      </a:r>
                    </a:p>
                    <a:p>
                      <a:endParaRPr lang="en-GB" sz="1100" dirty="0">
                        <a:latin typeface="Tw Cen MT" panose="020B0602020104020603" pitchFamily="34" charset="0"/>
                      </a:endParaRPr>
                    </a:p>
                  </a:txBody>
                  <a:tcPr/>
                </a:tc>
                <a:extLst>
                  <a:ext uri="{0D108BD9-81ED-4DB2-BD59-A6C34878D82A}">
                    <a16:rowId xmlns:a16="http://schemas.microsoft.com/office/drawing/2014/main" val="2774160843"/>
                  </a:ext>
                </a:extLst>
              </a:tr>
              <a:tr h="929640">
                <a:tc rowSpan="2">
                  <a:txBody>
                    <a:bodyPr/>
                    <a:lstStyle/>
                    <a:p>
                      <a:r>
                        <a:rPr lang="en-GB" sz="1050" b="1" dirty="0">
                          <a:latin typeface="Tw Cen MT" panose="020B0602020104020603" pitchFamily="34" charset="0"/>
                        </a:rPr>
                        <a:t>Changing Roles</a:t>
                      </a:r>
                    </a:p>
                    <a:p>
                      <a:pPr marL="228600" indent="-228600">
                        <a:buFont typeface="+mj-lt"/>
                        <a:buAutoNum type="arabicPeriod"/>
                      </a:pPr>
                      <a:r>
                        <a:rPr lang="en-GB" sz="1050" dirty="0">
                          <a:latin typeface="Tw Cen MT" panose="020B0602020104020603" pitchFamily="34" charset="0"/>
                        </a:rPr>
                        <a:t>Gender Roles </a:t>
                      </a:r>
                    </a:p>
                    <a:p>
                      <a:pPr marL="228600" indent="-228600">
                        <a:buFont typeface="+mj-lt"/>
                        <a:buAutoNum type="arabicPeriod"/>
                      </a:pPr>
                      <a:r>
                        <a:rPr lang="en-GB" sz="1050" dirty="0">
                          <a:latin typeface="Tw Cen MT" panose="020B0602020104020603" pitchFamily="34" charset="0"/>
                        </a:rPr>
                        <a:t>Domestic Division of Labour</a:t>
                      </a:r>
                    </a:p>
                    <a:p>
                      <a:pPr marL="228600" indent="-228600">
                        <a:buFont typeface="+mj-lt"/>
                        <a:buAutoNum type="arabicPeriod"/>
                      </a:pPr>
                      <a:r>
                        <a:rPr lang="en-GB" sz="1050" dirty="0">
                          <a:latin typeface="Tw Cen MT" panose="020B0602020104020603" pitchFamily="34" charset="0"/>
                        </a:rPr>
                        <a:t>Decision making </a:t>
                      </a:r>
                    </a:p>
                    <a:p>
                      <a:pPr marL="228600" indent="-228600">
                        <a:buFont typeface="+mj-lt"/>
                        <a:buAutoNum type="arabicPeriod"/>
                      </a:pPr>
                      <a:r>
                        <a:rPr lang="en-GB" sz="1050" dirty="0">
                          <a:latin typeface="Tw Cen MT" panose="020B0602020104020603" pitchFamily="34" charset="0"/>
                        </a:rPr>
                        <a:t>Power Relations </a:t>
                      </a:r>
                    </a:p>
                    <a:p>
                      <a:pPr marL="228600" indent="-228600">
                        <a:buFont typeface="+mj-lt"/>
                        <a:buAutoNum type="arabicPeriod"/>
                      </a:pPr>
                      <a:r>
                        <a:rPr lang="en-GB" sz="1050" dirty="0">
                          <a:latin typeface="Tw Cen MT" panose="020B0602020104020603" pitchFamily="34" charset="0"/>
                        </a:rPr>
                        <a:t>Domestic Violence</a:t>
                      </a:r>
                    </a:p>
                    <a:p>
                      <a:endParaRPr lang="en-GB" sz="1100" dirty="0">
                        <a:latin typeface="Tw Cen MT" panose="020B0602020104020603" pitchFamily="34" charset="0"/>
                      </a:endParaRPr>
                    </a:p>
                  </a:txBody>
                  <a:tcPr/>
                </a:tc>
                <a:tc rowSpan="2">
                  <a:txBody>
                    <a:bodyPr/>
                    <a:lstStyle/>
                    <a:p>
                      <a:r>
                        <a:rPr lang="en-GB" sz="1050" b="1" dirty="0">
                          <a:latin typeface="Tw Cen MT" panose="020B0602020104020603" pitchFamily="34" charset="0"/>
                        </a:rPr>
                        <a:t>Relationships &amp; Processes</a:t>
                      </a:r>
                    </a:p>
                    <a:p>
                      <a:pPr marL="228600" indent="-228600">
                        <a:buFont typeface="+mj-lt"/>
                        <a:buAutoNum type="arabicPeriod"/>
                      </a:pPr>
                      <a:r>
                        <a:rPr lang="en-GB" sz="1050" dirty="0">
                          <a:latin typeface="Tw Cen MT" panose="020B0602020104020603" pitchFamily="34" charset="0"/>
                        </a:rPr>
                        <a:t>Organisation of teaching and learning</a:t>
                      </a:r>
                    </a:p>
                    <a:p>
                      <a:pPr marL="228600" indent="-228600">
                        <a:buFont typeface="+mj-lt"/>
                        <a:buAutoNum type="arabicPeriod"/>
                      </a:pPr>
                      <a:r>
                        <a:rPr lang="en-GB" sz="1050" dirty="0">
                          <a:latin typeface="Tw Cen MT" panose="020B0602020104020603" pitchFamily="34" charset="0"/>
                        </a:rPr>
                        <a:t>Labelling</a:t>
                      </a:r>
                    </a:p>
                    <a:p>
                      <a:pPr marL="228600" indent="-228600">
                        <a:buFont typeface="+mj-lt"/>
                        <a:buAutoNum type="arabicPeriod"/>
                      </a:pPr>
                      <a:r>
                        <a:rPr lang="en-GB" sz="1050" dirty="0">
                          <a:latin typeface="Tw Cen MT" panose="020B0602020104020603" pitchFamily="34" charset="0"/>
                        </a:rPr>
                        <a:t>Subcultures </a:t>
                      </a:r>
                    </a:p>
                    <a:p>
                      <a:pPr marL="228600" indent="-228600">
                        <a:buFont typeface="+mj-lt"/>
                        <a:buAutoNum type="arabicPeriod"/>
                      </a:pPr>
                      <a:r>
                        <a:rPr lang="en-GB" sz="1050" dirty="0">
                          <a:latin typeface="Tw Cen MT" panose="020B0602020104020603" pitchFamily="34" charset="0"/>
                        </a:rPr>
                        <a:t>Teachers </a:t>
                      </a:r>
                    </a:p>
                    <a:p>
                      <a:pPr marL="228600" indent="-228600">
                        <a:buFont typeface="+mj-lt"/>
                        <a:buAutoNum type="arabicPeriod"/>
                      </a:pPr>
                      <a:r>
                        <a:rPr lang="en-GB" sz="1050" dirty="0">
                          <a:latin typeface="Tw Cen MT" panose="020B0602020104020603" pitchFamily="34" charset="0"/>
                        </a:rPr>
                        <a:t>Curriculum and Subject Choice </a:t>
                      </a:r>
                    </a:p>
                    <a:p>
                      <a:endParaRPr lang="en-GB" sz="1100" dirty="0">
                        <a:latin typeface="Tw Cen MT" panose="020B0602020104020603" pitchFamily="34" charset="0"/>
                      </a:endParaRPr>
                    </a:p>
                  </a:txBody>
                  <a:tcPr/>
                </a:tc>
                <a:tc rowSpan="2">
                  <a:txBody>
                    <a:bodyPr/>
                    <a:lstStyle/>
                    <a:p>
                      <a:r>
                        <a:rPr lang="en-GB" sz="1050" b="1" dirty="0">
                          <a:latin typeface="Tw Cen MT" panose="020B0602020104020603" pitchFamily="34" charset="0"/>
                        </a:rPr>
                        <a:t>Sources and Types of Data</a:t>
                      </a:r>
                    </a:p>
                    <a:p>
                      <a:pPr marL="228600" indent="-228600">
                        <a:buFont typeface="+mj-lt"/>
                        <a:buAutoNum type="arabicPeriod"/>
                      </a:pPr>
                      <a:r>
                        <a:rPr lang="en-GB" sz="1050" dirty="0">
                          <a:latin typeface="Tw Cen MT" panose="020B0602020104020603" pitchFamily="34" charset="0"/>
                        </a:rPr>
                        <a:t>Social Surveys</a:t>
                      </a:r>
                    </a:p>
                    <a:p>
                      <a:pPr marL="228600" indent="-228600">
                        <a:buFont typeface="+mj-lt"/>
                        <a:buAutoNum type="arabicPeriod"/>
                      </a:pPr>
                      <a:r>
                        <a:rPr lang="en-GB" sz="1050" dirty="0">
                          <a:latin typeface="Tw Cen MT" panose="020B0602020104020603" pitchFamily="34" charset="0"/>
                        </a:rPr>
                        <a:t>Interviews </a:t>
                      </a:r>
                    </a:p>
                    <a:p>
                      <a:pPr marL="228600" indent="-228600">
                        <a:buFont typeface="+mj-lt"/>
                        <a:buAutoNum type="arabicPeriod"/>
                      </a:pPr>
                      <a:r>
                        <a:rPr lang="en-GB" sz="1050" dirty="0">
                          <a:latin typeface="Tw Cen MT" panose="020B0602020104020603" pitchFamily="34" charset="0"/>
                        </a:rPr>
                        <a:t>Observations</a:t>
                      </a:r>
                    </a:p>
                    <a:p>
                      <a:pPr marL="228600" indent="-228600">
                        <a:buFont typeface="+mj-lt"/>
                        <a:buAutoNum type="arabicPeriod"/>
                      </a:pPr>
                      <a:r>
                        <a:rPr lang="en-GB" sz="1050" dirty="0">
                          <a:latin typeface="Tw Cen MT" panose="020B0602020104020603" pitchFamily="34" charset="0"/>
                        </a:rPr>
                        <a:t>Experiments</a:t>
                      </a:r>
                    </a:p>
                    <a:p>
                      <a:pPr marL="228600" indent="-228600">
                        <a:buFont typeface="+mj-lt"/>
                        <a:buAutoNum type="arabicPeriod"/>
                      </a:pPr>
                      <a:r>
                        <a:rPr lang="en-GB" sz="1050" dirty="0">
                          <a:latin typeface="Tw Cen MT" panose="020B0602020104020603" pitchFamily="34" charset="0"/>
                        </a:rPr>
                        <a:t>Official Statistics </a:t>
                      </a:r>
                    </a:p>
                    <a:p>
                      <a:pPr marL="228600" indent="-228600">
                        <a:buFont typeface="+mj-lt"/>
                        <a:buAutoNum type="arabicPeriod"/>
                      </a:pPr>
                      <a:r>
                        <a:rPr lang="en-GB" sz="1050" dirty="0">
                          <a:latin typeface="Tw Cen MT" panose="020B0602020104020603" pitchFamily="34" charset="0"/>
                        </a:rPr>
                        <a:t>Quantitative – Qualitative</a:t>
                      </a:r>
                    </a:p>
                    <a:p>
                      <a:pPr marL="228600" indent="-228600">
                        <a:buFont typeface="+mj-lt"/>
                        <a:buAutoNum type="arabicPeriod"/>
                      </a:pPr>
                      <a:r>
                        <a:rPr lang="en-GB" sz="1050" dirty="0">
                          <a:latin typeface="Tw Cen MT" panose="020B0602020104020603" pitchFamily="34" charset="0"/>
                        </a:rPr>
                        <a:t>Primary - Secondary </a:t>
                      </a:r>
                    </a:p>
                  </a:txBody>
                  <a:tcPr/>
                </a:tc>
                <a:tc>
                  <a:txBody>
                    <a:bodyPr/>
                    <a:lstStyle/>
                    <a:p>
                      <a:r>
                        <a:rPr lang="en-GB" sz="1000" b="1" dirty="0" smtClean="0">
                          <a:latin typeface="Tw Cen MT" panose="020B0602020104020603" pitchFamily="34" charset="0"/>
                        </a:rPr>
                        <a:t>Globalisation and the Media</a:t>
                      </a:r>
                    </a:p>
                    <a:p>
                      <a:pPr marL="228600" indent="-228600">
                        <a:buAutoNum type="arabicPeriod"/>
                      </a:pPr>
                      <a:r>
                        <a:rPr lang="en-GB" sz="1000" b="0" dirty="0" smtClean="0">
                          <a:latin typeface="Tw Cen MT" panose="020B0602020104020603" pitchFamily="34" charset="0"/>
                        </a:rPr>
                        <a:t>Globalisation</a:t>
                      </a:r>
                      <a:r>
                        <a:rPr lang="en-GB" sz="1000" b="0" baseline="0" dirty="0" smtClean="0">
                          <a:latin typeface="Tw Cen MT" panose="020B0602020104020603" pitchFamily="34" charset="0"/>
                        </a:rPr>
                        <a:t> and popular culture</a:t>
                      </a:r>
                      <a:endParaRPr lang="en-GB" sz="1000" b="0" baseline="0" dirty="0">
                        <a:latin typeface="Tw Cen MT" panose="020B0602020104020603" pitchFamily="34" charset="0"/>
                      </a:endParaRPr>
                    </a:p>
                    <a:p>
                      <a:pPr marL="228600" indent="-228600">
                        <a:buAutoNum type="arabicPeriod"/>
                      </a:pPr>
                      <a:r>
                        <a:rPr lang="en-GB" sz="1000" b="0" baseline="0" dirty="0" smtClean="0">
                          <a:latin typeface="Tw Cen MT" panose="020B0602020104020603" pitchFamily="34" charset="0"/>
                        </a:rPr>
                        <a:t>Postmodernist view of the media</a:t>
                      </a:r>
                    </a:p>
                  </a:txBody>
                  <a:tcPr/>
                </a:tc>
                <a:tc rowSpan="2">
                  <a:txBody>
                    <a:bodyPr/>
                    <a:lstStyle/>
                    <a:p>
                      <a:r>
                        <a:rPr lang="en-GB" sz="1050" b="1" dirty="0">
                          <a:latin typeface="Tw Cen MT" panose="020B0602020104020603" pitchFamily="34" charset="0"/>
                        </a:rPr>
                        <a:t>Globalisation</a:t>
                      </a:r>
                      <a:r>
                        <a:rPr lang="en-GB" sz="1050" dirty="0">
                          <a:latin typeface="Tw Cen MT" panose="020B0602020104020603" pitchFamily="34" charset="0"/>
                        </a:rPr>
                        <a:t> </a:t>
                      </a:r>
                    </a:p>
                    <a:p>
                      <a:pPr marL="228600" indent="-228600">
                        <a:buFont typeface="+mj-lt"/>
                        <a:buAutoNum type="arabicPeriod"/>
                      </a:pPr>
                      <a:r>
                        <a:rPr lang="en-GB" sz="1050" dirty="0">
                          <a:latin typeface="Tw Cen MT" panose="020B0602020104020603" pitchFamily="34" charset="0"/>
                        </a:rPr>
                        <a:t>Globalisation</a:t>
                      </a:r>
                    </a:p>
                    <a:p>
                      <a:pPr marL="228600" indent="-228600">
                        <a:buFont typeface="+mj-lt"/>
                        <a:buAutoNum type="arabicPeriod"/>
                      </a:pPr>
                      <a:r>
                        <a:rPr lang="en-GB" sz="1050" dirty="0">
                          <a:latin typeface="Tw Cen MT" panose="020B0602020104020603" pitchFamily="34" charset="0"/>
                        </a:rPr>
                        <a:t>Mass Media</a:t>
                      </a:r>
                    </a:p>
                    <a:p>
                      <a:pPr marL="228600" indent="-228600">
                        <a:buFont typeface="+mj-lt"/>
                        <a:buAutoNum type="arabicPeriod"/>
                      </a:pPr>
                      <a:r>
                        <a:rPr lang="en-GB" sz="1050" dirty="0">
                          <a:latin typeface="Tw Cen MT" panose="020B0602020104020603" pitchFamily="34" charset="0"/>
                        </a:rPr>
                        <a:t>Green Crime</a:t>
                      </a:r>
                    </a:p>
                    <a:p>
                      <a:pPr marL="228600" indent="-228600">
                        <a:buFont typeface="+mj-lt"/>
                        <a:buAutoNum type="arabicPeriod"/>
                      </a:pPr>
                      <a:r>
                        <a:rPr lang="en-GB" sz="1050" dirty="0">
                          <a:latin typeface="Tw Cen MT" panose="020B0602020104020603" pitchFamily="34" charset="0"/>
                        </a:rPr>
                        <a:t>State Crime </a:t>
                      </a:r>
                    </a:p>
                    <a:p>
                      <a:endParaRPr lang="en-GB" sz="1100" dirty="0">
                        <a:latin typeface="Tw Cen MT" panose="020B0602020104020603" pitchFamily="34" charset="0"/>
                      </a:endParaRPr>
                    </a:p>
                  </a:txBody>
                  <a:tcPr/>
                </a:tc>
                <a:extLst>
                  <a:ext uri="{0D108BD9-81ED-4DB2-BD59-A6C34878D82A}">
                    <a16:rowId xmlns:a16="http://schemas.microsoft.com/office/drawing/2014/main" val="2038548382"/>
                  </a:ext>
                </a:extLst>
              </a:tr>
              <a:tr h="55974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latin typeface="Tw Cen MT" panose="020B0602020104020603" pitchFamily="34" charset="0"/>
                        </a:rPr>
                        <a:t>Social Construction of the</a:t>
                      </a:r>
                      <a:r>
                        <a:rPr lang="en-GB" sz="1000" b="1" baseline="0" dirty="0" smtClean="0">
                          <a:latin typeface="Tw Cen MT" panose="020B0602020104020603" pitchFamily="34" charset="0"/>
                        </a:rPr>
                        <a:t> News</a:t>
                      </a:r>
                    </a:p>
                    <a:p>
                      <a:pPr marL="228600" indent="-228600">
                        <a:buAutoNum type="arabicPeriod"/>
                      </a:pPr>
                      <a:endParaRPr lang="en-GB" sz="1000" b="0" baseline="0" dirty="0" smtClean="0">
                        <a:latin typeface="Tw Cen MT" panose="020B0602020104020603" pitchFamily="34" charset="0"/>
                      </a:endParaRPr>
                    </a:p>
                  </a:txBody>
                  <a:tcPr/>
                </a:tc>
                <a:tc vMerge="1">
                  <a:txBody>
                    <a:bodyPr/>
                    <a:lstStyle/>
                    <a:p>
                      <a:endParaRPr lang="en-GB"/>
                    </a:p>
                  </a:txBody>
                  <a:tcPr/>
                </a:tc>
                <a:extLst>
                  <a:ext uri="{0D108BD9-81ED-4DB2-BD59-A6C34878D82A}">
                    <a16:rowId xmlns:a16="http://schemas.microsoft.com/office/drawing/2014/main" val="2079147319"/>
                  </a:ext>
                </a:extLst>
              </a:tr>
              <a:tr h="585102">
                <a:tc rowSpan="2">
                  <a:txBody>
                    <a:bodyPr/>
                    <a:lstStyle/>
                    <a:p>
                      <a:r>
                        <a:rPr lang="en-GB" sz="1050" b="1" dirty="0">
                          <a:latin typeface="Tw Cen MT" panose="020B0602020104020603" pitchFamily="34" charset="0"/>
                        </a:rPr>
                        <a:t>Childhood</a:t>
                      </a:r>
                    </a:p>
                    <a:p>
                      <a:pPr marL="228600" indent="-228600">
                        <a:buFont typeface="+mj-lt"/>
                        <a:buAutoNum type="arabicPeriod"/>
                      </a:pPr>
                      <a:r>
                        <a:rPr lang="en-GB" sz="1050" dirty="0">
                          <a:latin typeface="Tw Cen MT" panose="020B0602020104020603" pitchFamily="34" charset="0"/>
                        </a:rPr>
                        <a:t>Social Construction </a:t>
                      </a:r>
                    </a:p>
                    <a:p>
                      <a:pPr marL="228600" indent="-228600">
                        <a:buFont typeface="+mj-lt"/>
                        <a:buAutoNum type="arabicPeriod"/>
                      </a:pPr>
                      <a:r>
                        <a:rPr lang="en-GB" sz="1050" dirty="0">
                          <a:latin typeface="Tw Cen MT" panose="020B0602020104020603" pitchFamily="34" charset="0"/>
                        </a:rPr>
                        <a:t>State of Childhood</a:t>
                      </a:r>
                    </a:p>
                    <a:p>
                      <a:pPr marL="228600" indent="-228600">
                        <a:buFont typeface="+mj-lt"/>
                        <a:buAutoNum type="arabicPeriod"/>
                      </a:pPr>
                      <a:r>
                        <a:rPr lang="en-GB" sz="1050" dirty="0">
                          <a:latin typeface="Tw Cen MT" panose="020B0602020104020603" pitchFamily="34" charset="0"/>
                        </a:rPr>
                        <a:t>Future of Childhood</a:t>
                      </a:r>
                    </a:p>
                    <a:p>
                      <a:endParaRPr lang="en-GB" sz="1100" dirty="0">
                        <a:latin typeface="Tw Cen MT" panose="020B0602020104020603" pitchFamily="34" charset="0"/>
                      </a:endParaRPr>
                    </a:p>
                  </a:txBody>
                  <a:tcPr/>
                </a:tc>
                <a:tc rowSpan="2">
                  <a:txBody>
                    <a:bodyPr/>
                    <a:lstStyle/>
                    <a:p>
                      <a:r>
                        <a:rPr lang="en-GB" sz="1050" b="1" dirty="0">
                          <a:latin typeface="Tw Cen MT" panose="020B0602020104020603" pitchFamily="34" charset="0"/>
                        </a:rPr>
                        <a:t>Educational Policies </a:t>
                      </a:r>
                    </a:p>
                    <a:p>
                      <a:pPr marL="228600" indent="-228600">
                        <a:buFont typeface="+mj-lt"/>
                        <a:buAutoNum type="arabicPeriod"/>
                      </a:pPr>
                      <a:r>
                        <a:rPr lang="en-GB" sz="1050" dirty="0">
                          <a:latin typeface="Tw Cen MT" panose="020B0602020104020603" pitchFamily="34" charset="0"/>
                        </a:rPr>
                        <a:t>Independent Schools </a:t>
                      </a:r>
                    </a:p>
                    <a:p>
                      <a:pPr marL="228600" indent="-228600">
                        <a:buFont typeface="+mj-lt"/>
                        <a:buAutoNum type="arabicPeriod"/>
                      </a:pPr>
                      <a:r>
                        <a:rPr lang="en-GB" sz="1050" dirty="0">
                          <a:latin typeface="Tw Cen MT" panose="020B0602020104020603" pitchFamily="34" charset="0"/>
                        </a:rPr>
                        <a:t>Tripartite School</a:t>
                      </a:r>
                    </a:p>
                    <a:p>
                      <a:pPr marL="228600" indent="-228600">
                        <a:buFont typeface="+mj-lt"/>
                        <a:buAutoNum type="arabicPeriod"/>
                      </a:pPr>
                      <a:r>
                        <a:rPr lang="en-GB" sz="1050" dirty="0" err="1">
                          <a:latin typeface="Tw Cen MT" panose="020B0602020104020603" pitchFamily="34" charset="0"/>
                        </a:rPr>
                        <a:t>Comprehensivisation</a:t>
                      </a:r>
                      <a:endParaRPr lang="en-GB" sz="1050" dirty="0">
                        <a:latin typeface="Tw Cen MT" panose="020B0602020104020603" pitchFamily="34" charset="0"/>
                      </a:endParaRPr>
                    </a:p>
                    <a:p>
                      <a:pPr marL="228600" indent="-228600">
                        <a:buFont typeface="+mj-lt"/>
                        <a:buAutoNum type="arabicPeriod"/>
                      </a:pPr>
                      <a:r>
                        <a:rPr lang="en-GB" sz="1050" dirty="0">
                          <a:latin typeface="Tw Cen MT" panose="020B0602020104020603" pitchFamily="34" charset="0"/>
                        </a:rPr>
                        <a:t>Marketisation</a:t>
                      </a:r>
                    </a:p>
                    <a:p>
                      <a:pPr marL="228600" indent="-228600">
                        <a:buFont typeface="+mj-lt"/>
                        <a:buAutoNum type="arabicPeriod"/>
                      </a:pPr>
                      <a:r>
                        <a:rPr lang="en-GB" sz="1050" dirty="0">
                          <a:latin typeface="Tw Cen MT" panose="020B0602020104020603" pitchFamily="34" charset="0"/>
                        </a:rPr>
                        <a:t>Recent Policies </a:t>
                      </a:r>
                    </a:p>
                  </a:txBody>
                  <a:tcPr/>
                </a:tc>
                <a:tc rowSpan="2">
                  <a:txBody>
                    <a:bodyPr/>
                    <a:lstStyle/>
                    <a:p>
                      <a:r>
                        <a:rPr lang="en-GB" sz="1050" b="1" dirty="0">
                          <a:latin typeface="Tw Cen MT" panose="020B0602020104020603" pitchFamily="34" charset="0"/>
                        </a:rPr>
                        <a:t>Sampling</a:t>
                      </a:r>
                      <a:r>
                        <a:rPr lang="en-GB" sz="1050" dirty="0">
                          <a:latin typeface="Tw Cen MT" panose="020B0602020104020603" pitchFamily="34" charset="0"/>
                        </a:rPr>
                        <a:t> </a:t>
                      </a:r>
                    </a:p>
                    <a:p>
                      <a:pPr marL="342900" indent="-342900">
                        <a:buAutoNum type="arabicPeriod"/>
                      </a:pPr>
                      <a:r>
                        <a:rPr lang="en-GB" sz="1050" dirty="0">
                          <a:latin typeface="Tw Cen MT" panose="020B0602020104020603" pitchFamily="34" charset="0"/>
                        </a:rPr>
                        <a:t>Random </a:t>
                      </a:r>
                    </a:p>
                    <a:p>
                      <a:pPr marL="342900" indent="-342900">
                        <a:buAutoNum type="arabicPeriod"/>
                      </a:pPr>
                      <a:r>
                        <a:rPr lang="en-GB" sz="1050" dirty="0">
                          <a:latin typeface="Tw Cen MT" panose="020B0602020104020603" pitchFamily="34" charset="0"/>
                        </a:rPr>
                        <a:t>Systematic </a:t>
                      </a:r>
                    </a:p>
                    <a:p>
                      <a:pPr marL="342900" indent="-342900">
                        <a:buAutoNum type="arabicPeriod"/>
                      </a:pPr>
                      <a:r>
                        <a:rPr lang="en-GB" sz="1050" dirty="0">
                          <a:latin typeface="Tw Cen MT" panose="020B0602020104020603" pitchFamily="34" charset="0"/>
                        </a:rPr>
                        <a:t>Stratified </a:t>
                      </a:r>
                    </a:p>
                    <a:p>
                      <a:pPr marL="342900" indent="-342900">
                        <a:buAutoNum type="arabicPeriod"/>
                      </a:pPr>
                      <a:r>
                        <a:rPr lang="en-GB" sz="1050" dirty="0">
                          <a:latin typeface="Tw Cen MT" panose="020B0602020104020603" pitchFamily="34" charset="0"/>
                        </a:rPr>
                        <a:t>Quota</a:t>
                      </a:r>
                    </a:p>
                    <a:p>
                      <a:pPr marL="342900" indent="-342900">
                        <a:buAutoNum type="arabicPeriod"/>
                      </a:pPr>
                      <a:r>
                        <a:rPr lang="en-GB" sz="1050" dirty="0">
                          <a:latin typeface="Tw Cen MT" panose="020B0602020104020603" pitchFamily="34" charset="0"/>
                        </a:rPr>
                        <a:t>Snowball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latin typeface="Tw Cen MT" panose="020B0602020104020603" pitchFamily="34" charset="0"/>
                        </a:rPr>
                        <a:t>Media 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latin typeface="Tw Cen MT" panose="020B0602020104020603" pitchFamily="34" charset="0"/>
                        </a:rPr>
                        <a:t>Age; Class; Ethnicity; Disability;</a:t>
                      </a:r>
                      <a:r>
                        <a:rPr lang="en-GB" sz="1000" b="0" baseline="0" dirty="0" smtClean="0">
                          <a:latin typeface="Tw Cen MT" panose="020B0602020104020603" pitchFamily="34" charset="0"/>
                        </a:rPr>
                        <a:t> Gender; Sexuality</a:t>
                      </a:r>
                      <a:endParaRPr lang="en-GB" sz="1000" b="0" dirty="0" smtClean="0">
                        <a:latin typeface="Tw Cen MT" panose="020B0602020104020603" pitchFamily="34" charset="0"/>
                      </a:endParaRPr>
                    </a:p>
                    <a:p>
                      <a:endParaRPr lang="en-GB" sz="1000" b="1" baseline="0" dirty="0" smtClean="0">
                        <a:latin typeface="Tw Cen MT" panose="020B0602020104020603" pitchFamily="34" charset="0"/>
                      </a:endParaRPr>
                    </a:p>
                  </a:txBody>
                  <a:tcPr/>
                </a:tc>
                <a:tc rowSpan="2">
                  <a:txBody>
                    <a:bodyPr/>
                    <a:lstStyle/>
                    <a:p>
                      <a:r>
                        <a:rPr lang="en-GB" sz="1050" b="1" dirty="0">
                          <a:latin typeface="Tw Cen MT" panose="020B0602020104020603" pitchFamily="34" charset="0"/>
                        </a:rPr>
                        <a:t>Control and Prevention</a:t>
                      </a:r>
                    </a:p>
                    <a:p>
                      <a:pPr marL="228600" indent="-228600">
                        <a:buFont typeface="+mj-lt"/>
                        <a:buAutoNum type="arabicPeriod"/>
                      </a:pPr>
                      <a:r>
                        <a:rPr lang="en-GB" sz="1050" dirty="0">
                          <a:latin typeface="Tw Cen MT" panose="020B0602020104020603" pitchFamily="34" charset="0"/>
                        </a:rPr>
                        <a:t>Right Realism </a:t>
                      </a:r>
                    </a:p>
                    <a:p>
                      <a:pPr marL="228600" indent="-228600">
                        <a:buFont typeface="+mj-lt"/>
                        <a:buAutoNum type="arabicPeriod"/>
                      </a:pPr>
                      <a:r>
                        <a:rPr lang="en-GB" sz="1050" dirty="0">
                          <a:latin typeface="Tw Cen MT" panose="020B0602020104020603" pitchFamily="34" charset="0"/>
                        </a:rPr>
                        <a:t>Left Realism </a:t>
                      </a:r>
                    </a:p>
                    <a:p>
                      <a:pPr marL="228600" indent="-228600">
                        <a:buFont typeface="+mj-lt"/>
                        <a:buAutoNum type="arabicPeriod"/>
                      </a:pPr>
                      <a:r>
                        <a:rPr lang="en-GB" sz="1050" dirty="0">
                          <a:latin typeface="Tw Cen MT" panose="020B0602020104020603" pitchFamily="34" charset="0"/>
                        </a:rPr>
                        <a:t>Punishment </a:t>
                      </a:r>
                    </a:p>
                    <a:p>
                      <a:pPr marL="228600" indent="-228600">
                        <a:buFont typeface="+mj-lt"/>
                        <a:buAutoNum type="arabicPeriod"/>
                      </a:pPr>
                      <a:r>
                        <a:rPr lang="en-GB" sz="1050" dirty="0">
                          <a:latin typeface="Tw Cen MT" panose="020B0602020104020603" pitchFamily="34" charset="0"/>
                        </a:rPr>
                        <a:t>CJS</a:t>
                      </a:r>
                    </a:p>
                    <a:p>
                      <a:pPr marL="228600" indent="-228600">
                        <a:buFont typeface="+mj-lt"/>
                        <a:buAutoNum type="arabicPeriod"/>
                      </a:pPr>
                      <a:r>
                        <a:rPr lang="en-GB" sz="1050" dirty="0">
                          <a:latin typeface="Tw Cen MT" panose="020B0602020104020603" pitchFamily="34" charset="0"/>
                        </a:rPr>
                        <a:t>Prisons </a:t>
                      </a:r>
                    </a:p>
                    <a:p>
                      <a:pPr marL="228600" indent="-228600">
                        <a:buFont typeface="+mj-lt"/>
                        <a:buAutoNum type="arabicPeriod"/>
                      </a:pPr>
                      <a:r>
                        <a:rPr lang="en-GB" sz="1050" dirty="0">
                          <a:latin typeface="Tw Cen MT" panose="020B0602020104020603" pitchFamily="34" charset="0"/>
                        </a:rPr>
                        <a:t>Victimology </a:t>
                      </a:r>
                    </a:p>
                    <a:p>
                      <a:endParaRPr lang="en-GB" sz="1100" dirty="0">
                        <a:latin typeface="Tw Cen MT" panose="020B0602020104020603" pitchFamily="34" charset="0"/>
                      </a:endParaRPr>
                    </a:p>
                  </a:txBody>
                  <a:tcPr/>
                </a:tc>
                <a:extLst>
                  <a:ext uri="{0D108BD9-81ED-4DB2-BD59-A6C34878D82A}">
                    <a16:rowId xmlns:a16="http://schemas.microsoft.com/office/drawing/2014/main" val="3939026386"/>
                  </a:ext>
                </a:extLst>
              </a:tr>
              <a:tr h="114454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r>
                        <a:rPr lang="en-GB" sz="1000" b="1" dirty="0" smtClean="0">
                          <a:latin typeface="Tw Cen MT" panose="020B0602020104020603" pitchFamily="34" charset="0"/>
                        </a:rPr>
                        <a:t>Media + Audience</a:t>
                      </a:r>
                    </a:p>
                    <a:p>
                      <a:pPr marL="228600" indent="-228600">
                        <a:buAutoNum type="arabicPeriod"/>
                      </a:pPr>
                      <a:r>
                        <a:rPr lang="en-GB" sz="1000" b="0" baseline="0" dirty="0" smtClean="0">
                          <a:latin typeface="Tw Cen MT" panose="020B0602020104020603" pitchFamily="34" charset="0"/>
                        </a:rPr>
                        <a:t>Media effects model</a:t>
                      </a:r>
                    </a:p>
                    <a:p>
                      <a:pPr marL="228600" indent="-228600">
                        <a:buAutoNum type="arabicPeriod"/>
                      </a:pPr>
                      <a:r>
                        <a:rPr lang="en-GB" sz="1000" b="0" baseline="0" dirty="0" smtClean="0">
                          <a:latin typeface="Tw Cen MT" panose="020B0602020104020603" pitchFamily="34" charset="0"/>
                        </a:rPr>
                        <a:t>Passive / Active audiences</a:t>
                      </a:r>
                    </a:p>
                    <a:p>
                      <a:pPr marL="228600" indent="-228600">
                        <a:buAutoNum type="arabicPeriod"/>
                      </a:pPr>
                      <a:r>
                        <a:rPr lang="en-GB" sz="1000" b="0" baseline="0" dirty="0" smtClean="0">
                          <a:latin typeface="Tw Cen MT" panose="020B0602020104020603" pitchFamily="34" charset="0"/>
                        </a:rPr>
                        <a:t>Violence and the media</a:t>
                      </a:r>
                    </a:p>
                  </a:txBody>
                  <a:tcPr/>
                </a:tc>
                <a:tc vMerge="1">
                  <a:txBody>
                    <a:bodyPr/>
                    <a:lstStyle/>
                    <a:p>
                      <a:endParaRPr lang="en-GB"/>
                    </a:p>
                  </a:txBody>
                  <a:tcPr/>
                </a:tc>
                <a:extLst>
                  <a:ext uri="{0D108BD9-81ED-4DB2-BD59-A6C34878D82A}">
                    <a16:rowId xmlns:a16="http://schemas.microsoft.com/office/drawing/2014/main" val="2354327942"/>
                  </a:ext>
                </a:extLst>
              </a:tr>
              <a:tr h="121939">
                <a:tc rowSpan="2">
                  <a:txBody>
                    <a:bodyPr/>
                    <a:lstStyle/>
                    <a:p>
                      <a:r>
                        <a:rPr lang="en-GB" sz="1050" b="1" dirty="0">
                          <a:latin typeface="Tw Cen MT" panose="020B0602020104020603" pitchFamily="34" charset="0"/>
                        </a:rPr>
                        <a:t>Demographics</a:t>
                      </a:r>
                    </a:p>
                    <a:p>
                      <a:pPr marL="228600" indent="-228600">
                        <a:buFont typeface="+mj-lt"/>
                        <a:buAutoNum type="arabicPeriod"/>
                      </a:pPr>
                      <a:r>
                        <a:rPr lang="en-GB" sz="1050" dirty="0">
                          <a:latin typeface="Tw Cen MT" panose="020B0602020104020603" pitchFamily="34" charset="0"/>
                        </a:rPr>
                        <a:t>Birth Rates </a:t>
                      </a:r>
                    </a:p>
                    <a:p>
                      <a:pPr marL="228600" indent="-228600">
                        <a:buFont typeface="+mj-lt"/>
                        <a:buAutoNum type="arabicPeriod"/>
                      </a:pPr>
                      <a:r>
                        <a:rPr lang="en-GB" sz="1050" dirty="0">
                          <a:latin typeface="Tw Cen MT" panose="020B0602020104020603" pitchFamily="34" charset="0"/>
                        </a:rPr>
                        <a:t>Infant Mortality </a:t>
                      </a:r>
                    </a:p>
                    <a:p>
                      <a:pPr marL="228600" indent="-228600">
                        <a:buFont typeface="+mj-lt"/>
                        <a:buAutoNum type="arabicPeriod"/>
                      </a:pPr>
                      <a:r>
                        <a:rPr lang="en-GB" sz="1050" dirty="0">
                          <a:latin typeface="Tw Cen MT" panose="020B0602020104020603" pitchFamily="34" charset="0"/>
                        </a:rPr>
                        <a:t>Death Rate </a:t>
                      </a:r>
                    </a:p>
                    <a:p>
                      <a:pPr marL="228600" indent="-228600">
                        <a:buFont typeface="+mj-lt"/>
                        <a:buAutoNum type="arabicPeriod"/>
                      </a:pPr>
                      <a:r>
                        <a:rPr lang="en-GB" sz="1050" dirty="0">
                          <a:latin typeface="Tw Cen MT" panose="020B0602020104020603" pitchFamily="34" charset="0"/>
                        </a:rPr>
                        <a:t>Life Expectancy </a:t>
                      </a:r>
                    </a:p>
                    <a:p>
                      <a:pPr marL="228600" indent="-228600">
                        <a:buFont typeface="+mj-lt"/>
                        <a:buAutoNum type="arabicPeriod"/>
                      </a:pPr>
                      <a:r>
                        <a:rPr lang="en-GB" sz="1050" dirty="0">
                          <a:latin typeface="Tw Cen MT" panose="020B0602020104020603" pitchFamily="34" charset="0"/>
                        </a:rPr>
                        <a:t>Aging Population </a:t>
                      </a:r>
                    </a:p>
                    <a:p>
                      <a:pPr marL="228600" indent="-228600">
                        <a:buFont typeface="+mj-lt"/>
                        <a:buAutoNum type="arabicPeriod"/>
                      </a:pPr>
                      <a:r>
                        <a:rPr lang="en-GB" sz="1050" dirty="0">
                          <a:latin typeface="Tw Cen MT" panose="020B0602020104020603" pitchFamily="34" charset="0"/>
                        </a:rPr>
                        <a:t>Family Size </a:t>
                      </a:r>
                    </a:p>
                    <a:p>
                      <a:pPr marL="228600" indent="-228600">
                        <a:buFont typeface="+mj-lt"/>
                        <a:buAutoNum type="arabicPeriod"/>
                      </a:pPr>
                      <a:r>
                        <a:rPr lang="en-GB" sz="1050" dirty="0">
                          <a:latin typeface="Tw Cen MT" panose="020B0602020104020603" pitchFamily="34" charset="0"/>
                        </a:rPr>
                        <a:t>Migration </a:t>
                      </a:r>
                    </a:p>
                  </a:txBody>
                  <a:tcPr/>
                </a:tc>
                <a:tc rowSpan="2">
                  <a:txBody>
                    <a:bodyPr/>
                    <a:lstStyle/>
                    <a:p>
                      <a:endParaRPr lang="en-GB" sz="1050" dirty="0">
                        <a:latin typeface="Tw Cen MT" panose="020B0602020104020603" pitchFamily="34" charset="0"/>
                      </a:endParaRPr>
                    </a:p>
                  </a:txBody>
                  <a:tcPr/>
                </a:tc>
                <a:tc rowSpan="2">
                  <a:txBody>
                    <a:bodyPr/>
                    <a:lstStyle/>
                    <a:p>
                      <a:r>
                        <a:rPr lang="en-GB" sz="1050" b="1" dirty="0">
                          <a:latin typeface="Tw Cen MT" panose="020B0602020104020603" pitchFamily="34" charset="0"/>
                        </a:rPr>
                        <a:t>Debates</a:t>
                      </a:r>
                      <a:r>
                        <a:rPr lang="en-GB" sz="1050" dirty="0">
                          <a:latin typeface="Tw Cen MT" panose="020B0602020104020603" pitchFamily="34" charset="0"/>
                        </a:rPr>
                        <a:t> </a:t>
                      </a:r>
                    </a:p>
                    <a:p>
                      <a:pPr marL="228600" indent="-228600">
                        <a:buFont typeface="+mj-lt"/>
                        <a:buAutoNum type="arabicPeriod"/>
                      </a:pPr>
                      <a:r>
                        <a:rPr lang="en-GB" sz="1050" dirty="0">
                          <a:latin typeface="Tw Cen MT" panose="020B0602020104020603" pitchFamily="34" charset="0"/>
                        </a:rPr>
                        <a:t>Factors affecting research </a:t>
                      </a:r>
                    </a:p>
                    <a:p>
                      <a:pPr marL="228600" indent="-228600">
                        <a:buFont typeface="+mj-lt"/>
                        <a:buAutoNum type="arabicPeriod"/>
                      </a:pPr>
                      <a:r>
                        <a:rPr lang="en-GB" sz="1050" dirty="0">
                          <a:latin typeface="Tw Cen MT" panose="020B0602020104020603" pitchFamily="34" charset="0"/>
                        </a:rPr>
                        <a:t>Interpretivism V Positivism </a:t>
                      </a:r>
                    </a:p>
                    <a:p>
                      <a:pPr marL="228600" indent="-228600">
                        <a:buFont typeface="+mj-lt"/>
                        <a:buAutoNum type="arabicPeriod"/>
                      </a:pPr>
                      <a:r>
                        <a:rPr lang="en-GB" sz="1050" dirty="0">
                          <a:latin typeface="Tw Cen MT" panose="020B0602020104020603" pitchFamily="34" charset="0"/>
                        </a:rPr>
                        <a:t>Value Freedom </a:t>
                      </a:r>
                    </a:p>
                    <a:p>
                      <a:pPr marL="228600" indent="-228600">
                        <a:buFont typeface="+mj-lt"/>
                        <a:buAutoNum type="arabicPeriod"/>
                      </a:pPr>
                      <a:r>
                        <a:rPr lang="en-GB" sz="1050" dirty="0">
                          <a:latin typeface="Tw Cen MT" panose="020B0602020104020603" pitchFamily="34" charset="0"/>
                        </a:rPr>
                        <a:t>Sociology as a Science </a:t>
                      </a:r>
                    </a:p>
                    <a:p>
                      <a:pPr marL="228600" indent="-228600">
                        <a:buFont typeface="+mj-lt"/>
                        <a:buAutoNum type="arabicPeriod"/>
                      </a:pPr>
                      <a:r>
                        <a:rPr lang="en-GB" sz="1050" dirty="0">
                          <a:latin typeface="Tw Cen MT" panose="020B0602020104020603" pitchFamily="34" charset="0"/>
                        </a:rPr>
                        <a:t>Sociology and Social policy. </a:t>
                      </a:r>
                    </a:p>
                  </a:txBody>
                  <a:tcPr/>
                </a:tc>
                <a:tc>
                  <a:txBody>
                    <a:bodyPr/>
                    <a:lstStyle/>
                    <a:p>
                      <a:endParaRPr lang="en-GB" sz="1000" b="0" baseline="0" dirty="0" smtClean="0">
                        <a:latin typeface="Tw Cen MT" panose="020B0602020104020603" pitchFamily="34" charset="0"/>
                      </a:endParaRPr>
                    </a:p>
                  </a:txBody>
                  <a:tcPr/>
                </a:tc>
                <a:tc rowSpan="2">
                  <a:txBody>
                    <a:bodyPr/>
                    <a:lstStyle/>
                    <a:p>
                      <a:endParaRPr lang="en-GB" sz="1100" dirty="0">
                        <a:latin typeface="Tw Cen MT" panose="020B0602020104020603" pitchFamily="34" charset="0"/>
                      </a:endParaRPr>
                    </a:p>
                  </a:txBody>
                  <a:tcPr/>
                </a:tc>
                <a:extLst>
                  <a:ext uri="{0D108BD9-81ED-4DB2-BD59-A6C34878D82A}">
                    <a16:rowId xmlns:a16="http://schemas.microsoft.com/office/drawing/2014/main" val="697832243"/>
                  </a:ext>
                </a:extLst>
              </a:tr>
              <a:tr h="150071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r>
                        <a:rPr lang="en-GB" sz="1000" b="1" dirty="0" smtClean="0">
                          <a:latin typeface="Tw Cen MT" panose="020B0602020104020603" pitchFamily="34" charset="0"/>
                        </a:rPr>
                        <a:t>New Media</a:t>
                      </a:r>
                    </a:p>
                    <a:p>
                      <a:r>
                        <a:rPr lang="en-GB" sz="1000" b="0" dirty="0" smtClean="0">
                          <a:latin typeface="Tw Cen MT" panose="020B0602020104020603" pitchFamily="34" charset="0"/>
                        </a:rPr>
                        <a:t>1.Who uses new media?</a:t>
                      </a:r>
                    </a:p>
                    <a:p>
                      <a:r>
                        <a:rPr lang="en-GB" sz="1000" b="0" dirty="0" smtClean="0">
                          <a:latin typeface="Tw Cen MT" panose="020B0602020104020603" pitchFamily="34" charset="0"/>
                        </a:rPr>
                        <a:t>2. Stratification and new media</a:t>
                      </a:r>
                    </a:p>
                    <a:p>
                      <a:r>
                        <a:rPr lang="en-GB" sz="1000" b="0" dirty="0" smtClean="0">
                          <a:latin typeface="Tw Cen MT" panose="020B0602020104020603" pitchFamily="34" charset="0"/>
                        </a:rPr>
                        <a:t>3. Effects of new technologies</a:t>
                      </a:r>
                    </a:p>
                    <a:p>
                      <a:r>
                        <a:rPr lang="en-GB" sz="1000" b="0" dirty="0" smtClean="0">
                          <a:latin typeface="Tw Cen MT" panose="020B0602020104020603" pitchFamily="34" charset="0"/>
                        </a:rPr>
                        <a:t>4. Significance of new media in contemporary society</a:t>
                      </a:r>
                      <a:endParaRPr lang="en-GB" sz="1000" b="0" dirty="0">
                        <a:latin typeface="Tw Cen MT" panose="020B0602020104020603" pitchFamily="34" charset="0"/>
                      </a:endParaRPr>
                    </a:p>
                  </a:txBody>
                  <a:tcPr/>
                </a:tc>
                <a:tc vMerge="1">
                  <a:txBody>
                    <a:bodyPr/>
                    <a:lstStyle/>
                    <a:p>
                      <a:endParaRPr lang="en-GB"/>
                    </a:p>
                  </a:txBody>
                  <a:tcPr/>
                </a:tc>
                <a:extLst>
                  <a:ext uri="{0D108BD9-81ED-4DB2-BD59-A6C34878D82A}">
                    <a16:rowId xmlns:a16="http://schemas.microsoft.com/office/drawing/2014/main" val="1169582934"/>
                  </a:ext>
                </a:extLst>
              </a:tr>
            </a:tbl>
          </a:graphicData>
        </a:graphic>
      </p:graphicFrame>
      <p:sp>
        <p:nvSpPr>
          <p:cNvPr id="7" name="Rectangle 6">
            <a:extLst>
              <a:ext uri="{FF2B5EF4-FFF2-40B4-BE49-F238E27FC236}">
                <a16:creationId xmlns:a16="http://schemas.microsoft.com/office/drawing/2014/main" id="{2C784939-FCF8-4D78-8977-9A6E97BB869A}"/>
              </a:ext>
            </a:extLst>
          </p:cNvPr>
          <p:cNvSpPr/>
          <p:nvPr/>
        </p:nvSpPr>
        <p:spPr>
          <a:xfrm>
            <a:off x="-3699792" y="2072680"/>
            <a:ext cx="3429000" cy="530915"/>
          </a:xfrm>
          <a:prstGeom prst="rect">
            <a:avLst/>
          </a:prstGeom>
        </p:spPr>
        <p:txBody>
          <a:bodyPr>
            <a:spAutoFit/>
          </a:bodyPr>
          <a:lstStyle/>
          <a:p>
            <a:pPr marL="228600" indent="-228600">
              <a:buFont typeface="+mj-lt"/>
              <a:buAutoNum type="arabicPeriod"/>
            </a:pPr>
            <a:endParaRPr lang="en-GB" sz="1050" dirty="0">
              <a:latin typeface="Tw Cen MT" panose="020B0602020104020603" pitchFamily="34" charset="0"/>
            </a:endParaRPr>
          </a:p>
          <a:p>
            <a:endParaRPr lang="en-GB" dirty="0"/>
          </a:p>
        </p:txBody>
      </p:sp>
    </p:spTree>
    <p:extLst>
      <p:ext uri="{BB962C8B-B14F-4D97-AF65-F5344CB8AC3E}">
        <p14:creationId xmlns:p14="http://schemas.microsoft.com/office/powerpoint/2010/main" val="36055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41A0A9D-1B4E-4741-AD32-5BC16C2C9413}"/>
              </a:ext>
            </a:extLst>
          </p:cNvPr>
          <p:cNvGraphicFramePr>
            <a:graphicFrameLocks noGrp="1"/>
          </p:cNvGraphicFramePr>
          <p:nvPr>
            <p:extLst>
              <p:ext uri="{D42A27DB-BD31-4B8C-83A1-F6EECF244321}">
                <p14:modId xmlns:p14="http://schemas.microsoft.com/office/powerpoint/2010/main" val="3410514497"/>
              </p:ext>
            </p:extLst>
          </p:nvPr>
        </p:nvGraphicFramePr>
        <p:xfrm>
          <a:off x="191691" y="7689304"/>
          <a:ext cx="6474615" cy="1681480"/>
        </p:xfrm>
        <a:graphic>
          <a:graphicData uri="http://schemas.openxmlformats.org/drawingml/2006/table">
            <a:tbl>
              <a:tblPr firstRow="1" bandRow="1">
                <a:tableStyleId>{8799B23B-EC83-4686-B30A-512413B5E67A}</a:tableStyleId>
              </a:tblPr>
              <a:tblGrid>
                <a:gridCol w="2158205">
                  <a:extLst>
                    <a:ext uri="{9D8B030D-6E8A-4147-A177-3AD203B41FA5}">
                      <a16:colId xmlns:a16="http://schemas.microsoft.com/office/drawing/2014/main" val="14931878"/>
                    </a:ext>
                  </a:extLst>
                </a:gridCol>
                <a:gridCol w="2158205">
                  <a:extLst>
                    <a:ext uri="{9D8B030D-6E8A-4147-A177-3AD203B41FA5}">
                      <a16:colId xmlns:a16="http://schemas.microsoft.com/office/drawing/2014/main" val="2918494930"/>
                    </a:ext>
                  </a:extLst>
                </a:gridCol>
                <a:gridCol w="2158205">
                  <a:extLst>
                    <a:ext uri="{9D8B030D-6E8A-4147-A177-3AD203B41FA5}">
                      <a16:colId xmlns:a16="http://schemas.microsoft.com/office/drawing/2014/main" val="1715585209"/>
                    </a:ext>
                  </a:extLst>
                </a:gridCol>
              </a:tblGrid>
              <a:tr h="370840">
                <a:tc>
                  <a:txBody>
                    <a:bodyPr/>
                    <a:lstStyle/>
                    <a:p>
                      <a:pPr algn="ctr"/>
                      <a:r>
                        <a:rPr lang="en-GB" sz="1600" dirty="0">
                          <a:latin typeface="Tw Cen MT" panose="020B0602020104020603" pitchFamily="34" charset="0"/>
                        </a:rPr>
                        <a:t>Paper One:</a:t>
                      </a:r>
                    </a:p>
                  </a:txBody>
                  <a:tcPr/>
                </a:tc>
                <a:tc>
                  <a:txBody>
                    <a:bodyPr/>
                    <a:lstStyle/>
                    <a:p>
                      <a:pPr algn="ctr"/>
                      <a:r>
                        <a:rPr lang="en-GB" sz="1600" dirty="0">
                          <a:latin typeface="Tw Cen MT" panose="020B0602020104020603" pitchFamily="34" charset="0"/>
                        </a:rPr>
                        <a:t>Paper Two:</a:t>
                      </a:r>
                    </a:p>
                  </a:txBody>
                  <a:tcPr/>
                </a:tc>
                <a:tc>
                  <a:txBody>
                    <a:bodyPr/>
                    <a:lstStyle/>
                    <a:p>
                      <a:pPr algn="ctr"/>
                      <a:r>
                        <a:rPr lang="en-GB" sz="1600" dirty="0">
                          <a:latin typeface="Tw Cen MT" panose="020B0602020104020603" pitchFamily="34" charset="0"/>
                        </a:rPr>
                        <a:t>Paper Three:</a:t>
                      </a:r>
                    </a:p>
                  </a:txBody>
                  <a:tcPr/>
                </a:tc>
                <a:extLst>
                  <a:ext uri="{0D108BD9-81ED-4DB2-BD59-A6C34878D82A}">
                    <a16:rowId xmlns:a16="http://schemas.microsoft.com/office/drawing/2014/main" val="456658859"/>
                  </a:ext>
                </a:extLst>
              </a:tr>
              <a:tr h="370840">
                <a:tc>
                  <a:txBody>
                    <a:bodyPr/>
                    <a:lstStyle/>
                    <a:p>
                      <a:pPr algn="ctr"/>
                      <a:r>
                        <a:rPr lang="en-GB" sz="1600" dirty="0">
                          <a:latin typeface="Tw Cen MT" panose="020B0602020104020603" pitchFamily="34" charset="0"/>
                        </a:rPr>
                        <a:t>Education</a:t>
                      </a:r>
                    </a:p>
                    <a:p>
                      <a:pPr algn="ctr"/>
                      <a:r>
                        <a:rPr lang="en-GB" sz="1600" dirty="0">
                          <a:latin typeface="Tw Cen MT" panose="020B0602020104020603" pitchFamily="34" charset="0"/>
                        </a:rPr>
                        <a:t>Methods in Context</a:t>
                      </a:r>
                    </a:p>
                    <a:p>
                      <a:pPr algn="ctr"/>
                      <a:r>
                        <a:rPr lang="en-GB" sz="1600" dirty="0">
                          <a:latin typeface="Tw Cen MT" panose="020B0602020104020603" pitchFamily="34" charset="0"/>
                        </a:rPr>
                        <a:t>Theory and Methods</a:t>
                      </a:r>
                    </a:p>
                    <a:p>
                      <a:pPr algn="ctr"/>
                      <a:endParaRPr lang="en-GB" sz="1600" dirty="0">
                        <a:latin typeface="Tw Cen MT" panose="020B0602020104020603" pitchFamily="34" charset="0"/>
                      </a:endParaRPr>
                    </a:p>
                    <a:p>
                      <a:pPr algn="ctr"/>
                      <a:r>
                        <a:rPr lang="en-GB" sz="1600" dirty="0">
                          <a:latin typeface="Tw Cen MT" panose="020B0602020104020603" pitchFamily="34" charset="0"/>
                        </a:rPr>
                        <a:t>- 33% of A Level</a:t>
                      </a:r>
                    </a:p>
                  </a:txBody>
                  <a:tcPr/>
                </a:tc>
                <a:tc>
                  <a:txBody>
                    <a:bodyPr/>
                    <a:lstStyle/>
                    <a:p>
                      <a:pPr algn="ctr"/>
                      <a:r>
                        <a:rPr lang="en-GB" sz="1600" dirty="0">
                          <a:latin typeface="Tw Cen MT" panose="020B0602020104020603" pitchFamily="34" charset="0"/>
                        </a:rPr>
                        <a:t>Families</a:t>
                      </a:r>
                    </a:p>
                    <a:p>
                      <a:pPr algn="ctr"/>
                      <a:r>
                        <a:rPr lang="en-GB" sz="1600" dirty="0" smtClean="0">
                          <a:latin typeface="Tw Cen MT" panose="020B0602020104020603" pitchFamily="34" charset="0"/>
                        </a:rPr>
                        <a:t>Media</a:t>
                      </a:r>
                      <a:endParaRPr lang="en-GB" sz="1600" dirty="0">
                        <a:latin typeface="Tw Cen MT" panose="020B0602020104020603" pitchFamily="34" charset="0"/>
                      </a:endParaRPr>
                    </a:p>
                    <a:p>
                      <a:pPr algn="ctr"/>
                      <a:endParaRPr lang="en-GB" sz="1600" dirty="0">
                        <a:latin typeface="Tw Cen MT" panose="020B0602020104020603" pitchFamily="34" charset="0"/>
                      </a:endParaRPr>
                    </a:p>
                    <a:p>
                      <a:pPr algn="ctr"/>
                      <a:endParaRPr lang="en-GB" sz="1600" dirty="0">
                        <a:latin typeface="Tw Cen MT" panose="020B06020201040206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Tw Cen MT" panose="020B0602020104020603" pitchFamily="34" charset="0"/>
                        </a:rPr>
                        <a:t>- 33% of A Level</a:t>
                      </a:r>
                    </a:p>
                  </a:txBody>
                  <a:tcPr/>
                </a:tc>
                <a:tc>
                  <a:txBody>
                    <a:bodyPr/>
                    <a:lstStyle/>
                    <a:p>
                      <a:pPr algn="ctr"/>
                      <a:r>
                        <a:rPr lang="en-GB" sz="1600" dirty="0">
                          <a:latin typeface="Tw Cen MT" panose="020B0602020104020603" pitchFamily="34" charset="0"/>
                        </a:rPr>
                        <a:t>Crime and Deviance</a:t>
                      </a:r>
                    </a:p>
                    <a:p>
                      <a:pPr algn="ctr"/>
                      <a:r>
                        <a:rPr lang="en-GB" sz="1600" dirty="0">
                          <a:latin typeface="Tw Cen MT" panose="020B0602020104020603" pitchFamily="34" charset="0"/>
                        </a:rPr>
                        <a:t>Theory and Methods</a:t>
                      </a:r>
                    </a:p>
                    <a:p>
                      <a:pPr algn="ctr"/>
                      <a:endParaRPr lang="en-GB" sz="1600" dirty="0">
                        <a:latin typeface="Tw Cen MT" panose="020B0602020104020603" pitchFamily="34" charset="0"/>
                      </a:endParaRPr>
                    </a:p>
                    <a:p>
                      <a:pPr algn="ctr"/>
                      <a:endParaRPr lang="en-GB" sz="1600" dirty="0">
                        <a:latin typeface="Tw Cen MT" panose="020B06020201040206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Tw Cen MT" panose="020B0602020104020603" pitchFamily="34" charset="0"/>
                        </a:rPr>
                        <a:t>- 33% of A Level</a:t>
                      </a:r>
                    </a:p>
                  </a:txBody>
                  <a:tcPr/>
                </a:tc>
                <a:extLst>
                  <a:ext uri="{0D108BD9-81ED-4DB2-BD59-A6C34878D82A}">
                    <a16:rowId xmlns:a16="http://schemas.microsoft.com/office/drawing/2014/main" val="2067370922"/>
                  </a:ext>
                </a:extLst>
              </a:tr>
            </a:tbl>
          </a:graphicData>
        </a:graphic>
      </p:graphicFrame>
      <p:sp>
        <p:nvSpPr>
          <p:cNvPr id="3" name="TextBox 2">
            <a:extLst>
              <a:ext uri="{FF2B5EF4-FFF2-40B4-BE49-F238E27FC236}">
                <a16:creationId xmlns:a16="http://schemas.microsoft.com/office/drawing/2014/main" id="{5EFF961A-215E-4D02-A605-48617CB73FDA}"/>
              </a:ext>
            </a:extLst>
          </p:cNvPr>
          <p:cNvSpPr txBox="1"/>
          <p:nvPr/>
        </p:nvSpPr>
        <p:spPr>
          <a:xfrm>
            <a:off x="2205587" y="8391"/>
            <a:ext cx="2446824" cy="338554"/>
          </a:xfrm>
          <a:prstGeom prst="rect">
            <a:avLst/>
          </a:prstGeom>
          <a:noFill/>
        </p:spPr>
        <p:txBody>
          <a:bodyPr wrap="none" rtlCol="0">
            <a:spAutoFit/>
          </a:bodyPr>
          <a:lstStyle/>
          <a:p>
            <a:r>
              <a:rPr lang="en-GB" sz="1600" dirty="0">
                <a:latin typeface="Tw Cen MT" panose="020B0602020104020603" pitchFamily="34" charset="0"/>
              </a:rPr>
              <a:t>How the Course is Assessed:</a:t>
            </a:r>
          </a:p>
        </p:txBody>
      </p:sp>
      <p:sp>
        <p:nvSpPr>
          <p:cNvPr id="4" name="TextBox 3">
            <a:extLst>
              <a:ext uri="{FF2B5EF4-FFF2-40B4-BE49-F238E27FC236}">
                <a16:creationId xmlns:a16="http://schemas.microsoft.com/office/drawing/2014/main" id="{297FCB60-95AE-47F6-A8F6-055AA3A0239D}"/>
              </a:ext>
            </a:extLst>
          </p:cNvPr>
          <p:cNvSpPr txBox="1"/>
          <p:nvPr/>
        </p:nvSpPr>
        <p:spPr>
          <a:xfrm>
            <a:off x="191692" y="390221"/>
            <a:ext cx="6336704" cy="3754874"/>
          </a:xfrm>
          <a:prstGeom prst="rect">
            <a:avLst/>
          </a:prstGeom>
          <a:noFill/>
        </p:spPr>
        <p:txBody>
          <a:bodyPr wrap="square" rtlCol="0">
            <a:spAutoFit/>
          </a:bodyPr>
          <a:lstStyle/>
          <a:p>
            <a:r>
              <a:rPr lang="en-GB" sz="1400" b="1" dirty="0">
                <a:effectLst>
                  <a:outerShdw blurRad="38100" dist="38100" dir="2700000" algn="tl">
                    <a:srgbClr val="000000">
                      <a:alpha val="43137"/>
                    </a:srgbClr>
                  </a:outerShdw>
                </a:effectLst>
                <a:latin typeface="Tw Cen MT" panose="020B0602020104020603" pitchFamily="34" charset="0"/>
              </a:rPr>
              <a:t>There is no coursework in Sociology.</a:t>
            </a:r>
          </a:p>
          <a:p>
            <a:endParaRPr lang="en-GB" sz="1400" dirty="0">
              <a:latin typeface="Tw Cen MT" panose="020B0602020104020603" pitchFamily="34" charset="0"/>
            </a:endParaRPr>
          </a:p>
          <a:p>
            <a:r>
              <a:rPr lang="en-GB" sz="1400" dirty="0">
                <a:latin typeface="Tw Cen MT" panose="020B0602020104020603" pitchFamily="34" charset="0"/>
              </a:rPr>
              <a:t>Students sit exams at the end of Year 12 and Year 13. AQA Sociology A-level is  a linear course. AS or Year 12 helps you develop the key critical skills, thinking and social comprehension. Whereas as Year 13 allows you to practice these skills and complete your Sociological Imagination.</a:t>
            </a:r>
          </a:p>
          <a:p>
            <a:endParaRPr lang="en-GB" sz="1400" dirty="0">
              <a:latin typeface="Tw Cen MT" panose="020B0602020104020603" pitchFamily="34" charset="0"/>
            </a:endParaRPr>
          </a:p>
          <a:p>
            <a:r>
              <a:rPr lang="en-GB" sz="1400" dirty="0">
                <a:latin typeface="Tw Cen MT" panose="020B0602020104020603" pitchFamily="34" charset="0"/>
              </a:rPr>
              <a:t>We focus particularly on how certain features of a person’s social position (i.e. their gender, social class and ethnicity) might affect their LIFE CHANCES in society.</a:t>
            </a:r>
          </a:p>
          <a:p>
            <a:endParaRPr lang="en-GB" sz="1400" dirty="0">
              <a:latin typeface="Tw Cen MT" panose="020B0602020104020603" pitchFamily="34" charset="0"/>
            </a:endParaRPr>
          </a:p>
          <a:p>
            <a:r>
              <a:rPr lang="en-GB" sz="1400" dirty="0">
                <a:latin typeface="Tw Cen MT" panose="020B0602020104020603" pitchFamily="34" charset="0"/>
              </a:rPr>
              <a:t>Sociology is regarded as a Social Science, largely because it uses a number of research methods to examine society in more detail.</a:t>
            </a:r>
          </a:p>
          <a:p>
            <a:endParaRPr lang="en-GB" sz="1400" dirty="0">
              <a:latin typeface="Tw Cen MT" panose="020B0602020104020603" pitchFamily="34" charset="0"/>
            </a:endParaRPr>
          </a:p>
          <a:p>
            <a:r>
              <a:rPr lang="en-GB" sz="1400" dirty="0">
                <a:latin typeface="Tw Cen MT" panose="020B0602020104020603" pitchFamily="34" charset="0"/>
              </a:rPr>
              <a:t>A major part of gaining success in Sociology is by learning the main ideas, concepts and terms used – the language of the subject – and then being able to use this language when you are discussing the topics and issues relevant to the study of society.</a:t>
            </a:r>
          </a:p>
          <a:p>
            <a:endParaRPr lang="en-GB" sz="1400" dirty="0">
              <a:latin typeface="Tw Cen MT" panose="020B0602020104020603" pitchFamily="34" charset="0"/>
            </a:endParaRPr>
          </a:p>
        </p:txBody>
      </p:sp>
      <p:sp>
        <p:nvSpPr>
          <p:cNvPr id="5" name="Rectangle 4">
            <a:extLst>
              <a:ext uri="{FF2B5EF4-FFF2-40B4-BE49-F238E27FC236}">
                <a16:creationId xmlns:a16="http://schemas.microsoft.com/office/drawing/2014/main" id="{A3F3B6C0-0862-412D-BD24-E0BFA8C35991}"/>
              </a:ext>
            </a:extLst>
          </p:cNvPr>
          <p:cNvSpPr/>
          <p:nvPr/>
        </p:nvSpPr>
        <p:spPr>
          <a:xfrm>
            <a:off x="2505219" y="6825208"/>
            <a:ext cx="1847558"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Tw Cen MT" panose="020B0602020104020603" pitchFamily="34" charset="0"/>
              </a:rPr>
              <a:t>Year 13</a:t>
            </a:r>
          </a:p>
        </p:txBody>
      </p:sp>
      <p:graphicFrame>
        <p:nvGraphicFramePr>
          <p:cNvPr id="6" name="Table 5">
            <a:extLst>
              <a:ext uri="{FF2B5EF4-FFF2-40B4-BE49-F238E27FC236}">
                <a16:creationId xmlns:a16="http://schemas.microsoft.com/office/drawing/2014/main" id="{15744475-6BED-4F90-A366-4C1498BF0E0B}"/>
              </a:ext>
            </a:extLst>
          </p:cNvPr>
          <p:cNvGraphicFramePr>
            <a:graphicFrameLocks noGrp="1"/>
          </p:cNvGraphicFramePr>
          <p:nvPr>
            <p:extLst>
              <p:ext uri="{D42A27DB-BD31-4B8C-83A1-F6EECF244321}">
                <p14:modId xmlns:p14="http://schemas.microsoft.com/office/powerpoint/2010/main" val="2753766172"/>
              </p:ext>
            </p:extLst>
          </p:nvPr>
        </p:nvGraphicFramePr>
        <p:xfrm>
          <a:off x="209777" y="4880992"/>
          <a:ext cx="6474614" cy="1681480"/>
        </p:xfrm>
        <a:graphic>
          <a:graphicData uri="http://schemas.openxmlformats.org/drawingml/2006/table">
            <a:tbl>
              <a:tblPr firstRow="1" bandRow="1">
                <a:tableStyleId>{8799B23B-EC83-4686-B30A-512413B5E67A}</a:tableStyleId>
              </a:tblPr>
              <a:tblGrid>
                <a:gridCol w="3237307">
                  <a:extLst>
                    <a:ext uri="{9D8B030D-6E8A-4147-A177-3AD203B41FA5}">
                      <a16:colId xmlns:a16="http://schemas.microsoft.com/office/drawing/2014/main" val="14931878"/>
                    </a:ext>
                  </a:extLst>
                </a:gridCol>
                <a:gridCol w="3237307">
                  <a:extLst>
                    <a:ext uri="{9D8B030D-6E8A-4147-A177-3AD203B41FA5}">
                      <a16:colId xmlns:a16="http://schemas.microsoft.com/office/drawing/2014/main" val="2918494930"/>
                    </a:ext>
                  </a:extLst>
                </a:gridCol>
              </a:tblGrid>
              <a:tr h="370840">
                <a:tc>
                  <a:txBody>
                    <a:bodyPr/>
                    <a:lstStyle/>
                    <a:p>
                      <a:pPr algn="ctr"/>
                      <a:r>
                        <a:rPr lang="en-GB" sz="1600" dirty="0">
                          <a:latin typeface="Tw Cen MT" panose="020B0602020104020603" pitchFamily="34" charset="0"/>
                        </a:rPr>
                        <a:t>Paper One:</a:t>
                      </a:r>
                    </a:p>
                  </a:txBody>
                  <a:tcPr/>
                </a:tc>
                <a:tc>
                  <a:txBody>
                    <a:bodyPr/>
                    <a:lstStyle/>
                    <a:p>
                      <a:pPr algn="ctr"/>
                      <a:r>
                        <a:rPr lang="en-GB" sz="1600" dirty="0">
                          <a:latin typeface="Tw Cen MT" panose="020B0602020104020603" pitchFamily="34" charset="0"/>
                        </a:rPr>
                        <a:t>Paper Two:</a:t>
                      </a:r>
                    </a:p>
                  </a:txBody>
                  <a:tcPr/>
                </a:tc>
                <a:extLst>
                  <a:ext uri="{0D108BD9-81ED-4DB2-BD59-A6C34878D82A}">
                    <a16:rowId xmlns:a16="http://schemas.microsoft.com/office/drawing/2014/main" val="456658859"/>
                  </a:ext>
                </a:extLst>
              </a:tr>
              <a:tr h="370840">
                <a:tc>
                  <a:txBody>
                    <a:bodyPr/>
                    <a:lstStyle/>
                    <a:p>
                      <a:pPr algn="ctr"/>
                      <a:r>
                        <a:rPr lang="en-GB" sz="1600" dirty="0">
                          <a:latin typeface="Tw Cen MT" panose="020B0602020104020603" pitchFamily="34" charset="0"/>
                        </a:rPr>
                        <a:t>Education</a:t>
                      </a:r>
                    </a:p>
                    <a:p>
                      <a:pPr algn="ctr"/>
                      <a:r>
                        <a:rPr lang="en-GB" sz="1600" dirty="0">
                          <a:latin typeface="Tw Cen MT" panose="020B0602020104020603" pitchFamily="34" charset="0"/>
                        </a:rPr>
                        <a:t>Methods in Context</a:t>
                      </a:r>
                    </a:p>
                    <a:p>
                      <a:pPr algn="ctr"/>
                      <a:endParaRPr lang="en-GB" sz="1600" dirty="0">
                        <a:latin typeface="Tw Cen MT" panose="020B0602020104020603" pitchFamily="34" charset="0"/>
                      </a:endParaRPr>
                    </a:p>
                    <a:p>
                      <a:pPr algn="ctr"/>
                      <a:r>
                        <a:rPr lang="en-GB" sz="1600" dirty="0">
                          <a:latin typeface="Tw Cen MT" panose="020B0602020104020603" pitchFamily="34" charset="0"/>
                        </a:rPr>
                        <a:t>- 50% of AS Level</a:t>
                      </a:r>
                    </a:p>
                  </a:txBody>
                  <a:tcPr/>
                </a:tc>
                <a:tc>
                  <a:txBody>
                    <a:bodyPr/>
                    <a:lstStyle/>
                    <a:p>
                      <a:pPr algn="ctr"/>
                      <a:r>
                        <a:rPr lang="en-GB" sz="1600" dirty="0">
                          <a:latin typeface="Tw Cen MT" panose="020B0602020104020603" pitchFamily="34" charset="0"/>
                        </a:rPr>
                        <a:t>Research Method</a:t>
                      </a:r>
                    </a:p>
                    <a:p>
                      <a:pPr algn="ctr"/>
                      <a:r>
                        <a:rPr lang="en-GB" sz="1600" dirty="0">
                          <a:latin typeface="Tw Cen MT" panose="020B0602020104020603" pitchFamily="34" charset="0"/>
                        </a:rPr>
                        <a:t>Families and Households</a:t>
                      </a:r>
                    </a:p>
                    <a:p>
                      <a:pPr algn="ctr"/>
                      <a:endParaRPr lang="en-GB" sz="1600" dirty="0">
                        <a:latin typeface="Tw Cen MT" panose="020B0602020104020603" pitchFamily="34" charset="0"/>
                      </a:endParaRPr>
                    </a:p>
                    <a:p>
                      <a:pPr algn="ctr"/>
                      <a:endParaRPr lang="en-GB" sz="1600" dirty="0">
                        <a:latin typeface="Tw Cen MT" panose="020B06020201040206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Tw Cen MT" panose="020B0602020104020603" pitchFamily="34" charset="0"/>
                        </a:rPr>
                        <a:t>- 50% of A Level</a:t>
                      </a:r>
                    </a:p>
                  </a:txBody>
                  <a:tcPr/>
                </a:tc>
                <a:extLst>
                  <a:ext uri="{0D108BD9-81ED-4DB2-BD59-A6C34878D82A}">
                    <a16:rowId xmlns:a16="http://schemas.microsoft.com/office/drawing/2014/main" val="2067370922"/>
                  </a:ext>
                </a:extLst>
              </a:tr>
            </a:tbl>
          </a:graphicData>
        </a:graphic>
      </p:graphicFrame>
      <p:sp>
        <p:nvSpPr>
          <p:cNvPr id="7" name="Rectangle 6">
            <a:extLst>
              <a:ext uri="{FF2B5EF4-FFF2-40B4-BE49-F238E27FC236}">
                <a16:creationId xmlns:a16="http://schemas.microsoft.com/office/drawing/2014/main" id="{1E143408-7C4A-43BC-B73D-63417CFFB364}"/>
              </a:ext>
            </a:extLst>
          </p:cNvPr>
          <p:cNvSpPr/>
          <p:nvPr/>
        </p:nvSpPr>
        <p:spPr>
          <a:xfrm>
            <a:off x="2454350" y="4095001"/>
            <a:ext cx="1847557"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Tw Cen MT" panose="020B0602020104020603" pitchFamily="34" charset="0"/>
              </a:rPr>
              <a:t>Year 12</a:t>
            </a:r>
          </a:p>
        </p:txBody>
      </p:sp>
    </p:spTree>
    <p:extLst>
      <p:ext uri="{BB962C8B-B14F-4D97-AF65-F5344CB8AC3E}">
        <p14:creationId xmlns:p14="http://schemas.microsoft.com/office/powerpoint/2010/main" val="398485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42247" y="8262157"/>
            <a:ext cx="3714750" cy="1154162"/>
          </a:xfrm>
          <a:prstGeom prst="rect">
            <a:avLst/>
          </a:prstGeom>
        </p:spPr>
        <p:txBody>
          <a:bodyPr>
            <a:spAutoFit/>
          </a:bodyPr>
          <a:lstStyle/>
          <a:p>
            <a:pPr marL="222885" indent="-222885">
              <a:spcBef>
                <a:spcPct val="20000"/>
              </a:spcBef>
              <a:buClr>
                <a:srgbClr val="B32C16"/>
              </a:buClr>
              <a:buSzPct val="95000"/>
              <a:buFont typeface="Wingdings 2"/>
              <a:buChar char=""/>
              <a:defRPr/>
            </a:pPr>
            <a:r>
              <a:rPr lang="en-GB" sz="1500" dirty="0">
                <a:solidFill>
                  <a:prstClr val="black"/>
                </a:solidFill>
                <a:latin typeface="Tw Cen MT" panose="020B0602020104020603" pitchFamily="34" charset="0"/>
              </a:rPr>
              <a:t>An easy subject</a:t>
            </a:r>
          </a:p>
          <a:p>
            <a:pPr marL="222885" indent="-222885">
              <a:spcBef>
                <a:spcPct val="20000"/>
              </a:spcBef>
              <a:buClr>
                <a:srgbClr val="B32C16"/>
              </a:buClr>
              <a:buSzPct val="95000"/>
              <a:buFont typeface="Wingdings 2"/>
              <a:buChar char=""/>
              <a:defRPr/>
            </a:pPr>
            <a:r>
              <a:rPr lang="en-GB" sz="1500" dirty="0">
                <a:solidFill>
                  <a:prstClr val="black"/>
                </a:solidFill>
                <a:latin typeface="Tw Cen MT" panose="020B0602020104020603" pitchFamily="34" charset="0"/>
              </a:rPr>
              <a:t>Just common sense</a:t>
            </a:r>
          </a:p>
          <a:p>
            <a:pPr marL="222885" indent="-222885">
              <a:spcBef>
                <a:spcPct val="20000"/>
              </a:spcBef>
              <a:buClr>
                <a:srgbClr val="B32C16"/>
              </a:buClr>
              <a:buSzPct val="95000"/>
              <a:buFont typeface="Wingdings 2"/>
              <a:buChar char=""/>
              <a:defRPr/>
            </a:pPr>
            <a:r>
              <a:rPr lang="en-GB" sz="1500" dirty="0">
                <a:solidFill>
                  <a:prstClr val="black"/>
                </a:solidFill>
                <a:latin typeface="Tw Cen MT" panose="020B0602020104020603" pitchFamily="34" charset="0"/>
              </a:rPr>
              <a:t>Wishy-washy and unscientific</a:t>
            </a:r>
          </a:p>
          <a:p>
            <a:pPr marL="222885" indent="-222885">
              <a:spcBef>
                <a:spcPct val="20000"/>
              </a:spcBef>
              <a:buClr>
                <a:srgbClr val="B32C16"/>
              </a:buClr>
              <a:buSzPct val="95000"/>
              <a:buFont typeface="Wingdings 2"/>
              <a:buChar char=""/>
              <a:defRPr/>
            </a:pPr>
            <a:r>
              <a:rPr lang="en-GB" sz="1500" dirty="0">
                <a:solidFill>
                  <a:prstClr val="black"/>
                </a:solidFill>
                <a:latin typeface="Tw Cen MT" panose="020B0602020104020603" pitchFamily="34" charset="0"/>
              </a:rPr>
              <a:t>Psychology </a:t>
            </a:r>
          </a:p>
        </p:txBody>
      </p:sp>
      <p:sp>
        <p:nvSpPr>
          <p:cNvPr id="11" name="TextBox 10"/>
          <p:cNvSpPr txBox="1"/>
          <p:nvPr/>
        </p:nvSpPr>
        <p:spPr>
          <a:xfrm>
            <a:off x="415249" y="7818106"/>
            <a:ext cx="4797694" cy="323165"/>
          </a:xfrm>
          <a:prstGeom prst="rect">
            <a:avLst/>
          </a:prstGeom>
          <a:noFill/>
        </p:spPr>
        <p:txBody>
          <a:bodyPr wrap="square" rtlCol="0">
            <a:spAutoFit/>
          </a:bodyPr>
          <a:lstStyle/>
          <a:p>
            <a:r>
              <a:rPr lang="en-GB" sz="1500" u="sng" dirty="0">
                <a:effectLst>
                  <a:outerShdw blurRad="38100" dist="38100" dir="2700000" algn="tl">
                    <a:srgbClr val="000000">
                      <a:alpha val="43137"/>
                    </a:srgbClr>
                  </a:outerShdw>
                </a:effectLst>
                <a:latin typeface="Tw Cen MT" panose="020B0602020104020603" pitchFamily="34" charset="0"/>
              </a:rPr>
              <a:t>Sociology is </a:t>
            </a:r>
            <a:r>
              <a:rPr lang="en-GB" sz="1500" b="1" u="sng" dirty="0">
                <a:effectLst>
                  <a:outerShdw blurRad="38100" dist="38100" dir="2700000" algn="tl">
                    <a:srgbClr val="000000">
                      <a:alpha val="43137"/>
                    </a:srgbClr>
                  </a:outerShdw>
                </a:effectLst>
                <a:latin typeface="Tw Cen MT" panose="020B0602020104020603" pitchFamily="34" charset="0"/>
              </a:rPr>
              <a:t>NOT</a:t>
            </a:r>
            <a:r>
              <a:rPr lang="en-GB" sz="1500" b="1" dirty="0">
                <a:effectLst>
                  <a:outerShdw blurRad="38100" dist="38100" dir="2700000" algn="tl">
                    <a:srgbClr val="000000">
                      <a:alpha val="43137"/>
                    </a:srgbClr>
                  </a:outerShdw>
                </a:effectLst>
                <a:latin typeface="Tw Cen MT" panose="020B0602020104020603" pitchFamily="34" charset="0"/>
              </a:rPr>
              <a:t>...</a:t>
            </a:r>
            <a:endParaRPr lang="en-GB" sz="1500" dirty="0">
              <a:effectLst>
                <a:outerShdw blurRad="38100" dist="38100" dir="2700000" algn="tl">
                  <a:srgbClr val="000000">
                    <a:alpha val="43137"/>
                  </a:srgbClr>
                </a:outerShdw>
              </a:effectLst>
              <a:latin typeface="Tw Cen MT" panose="020B0602020104020603" pitchFamily="34" charset="0"/>
            </a:endParaRPr>
          </a:p>
        </p:txBody>
      </p:sp>
      <p:sp>
        <p:nvSpPr>
          <p:cNvPr id="12" name="Title 1"/>
          <p:cNvSpPr txBox="1">
            <a:spLocks/>
          </p:cNvSpPr>
          <p:nvPr/>
        </p:nvSpPr>
        <p:spPr>
          <a:xfrm>
            <a:off x="415249" y="233218"/>
            <a:ext cx="5966079" cy="606492"/>
          </a:xfrm>
          <a:prstGeom prst="rect">
            <a:avLst/>
          </a:prstGeom>
          <a:noFill/>
        </p:spPr>
        <p:txBody>
          <a:bodyPr vert="horz" lIns="74295" tIns="37148" rIns="74295" bIns="37148"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2400" u="sng" dirty="0">
                <a:effectLst>
                  <a:outerShdw blurRad="38100" dist="38100" dir="2700000" algn="tl">
                    <a:srgbClr val="000000">
                      <a:alpha val="43137"/>
                    </a:srgbClr>
                  </a:outerShdw>
                </a:effectLst>
                <a:latin typeface="Tw Cen MT" panose="020B0602020104020603" pitchFamily="34" charset="0"/>
              </a:rPr>
              <a:t>Sociology is…</a:t>
            </a:r>
          </a:p>
        </p:txBody>
      </p:sp>
      <p:sp>
        <p:nvSpPr>
          <p:cNvPr id="13" name="Content Placeholder 2"/>
          <p:cNvSpPr txBox="1">
            <a:spLocks/>
          </p:cNvSpPr>
          <p:nvPr/>
        </p:nvSpPr>
        <p:spPr>
          <a:xfrm>
            <a:off x="270293" y="994802"/>
            <a:ext cx="6325411" cy="1230978"/>
          </a:xfrm>
          <a:prstGeom prst="rect">
            <a:avLst/>
          </a:prstGeom>
        </p:spPr>
        <p:txBody>
          <a:bodyPr vert="horz" lIns="74295" tIns="37148" rIns="74295" bIns="37148"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85738" indent="-185738" algn="l">
              <a:buAutoNum type="arabicPeriod"/>
            </a:pPr>
            <a:r>
              <a:rPr lang="en-GB" dirty="0">
                <a:latin typeface="Tw Cen MT" panose="020B0602020104020603" pitchFamily="34" charset="0"/>
              </a:rPr>
              <a:t>The study of society, large groups of people and individuals.</a:t>
            </a:r>
          </a:p>
          <a:p>
            <a:pPr marL="185738" indent="-185738" algn="l">
              <a:buAutoNum type="arabicPeriod"/>
            </a:pPr>
            <a:r>
              <a:rPr lang="en-GB" dirty="0">
                <a:latin typeface="Tw Cen MT" panose="020B0602020104020603" pitchFamily="34" charset="0"/>
              </a:rPr>
              <a:t>It studies how and why people behave the way they do in society </a:t>
            </a:r>
          </a:p>
          <a:p>
            <a:pPr marL="185738" indent="-185738" algn="l">
              <a:buAutoNum type="arabicPeriod"/>
            </a:pPr>
            <a:r>
              <a:rPr lang="en-GB" dirty="0">
                <a:latin typeface="Tw Cen MT" panose="020B0602020104020603" pitchFamily="34" charset="0"/>
              </a:rPr>
              <a:t>Looks at how structures such as family and Government influence human behaviour</a:t>
            </a:r>
          </a:p>
          <a:p>
            <a:pPr marL="185738" indent="-185738" algn="l">
              <a:buAutoNum type="arabicPeriod"/>
            </a:pPr>
            <a:r>
              <a:rPr lang="en-GB" dirty="0">
                <a:latin typeface="Tw Cen MT" panose="020B0602020104020603" pitchFamily="34" charset="0"/>
              </a:rPr>
              <a:t>A social science which uses research to investigate and predict human behaviour to help governments improve the lives of its citizens </a:t>
            </a:r>
          </a:p>
          <a:p>
            <a:pPr marL="185738" indent="-185738" algn="l">
              <a:buFont typeface="Arial" panose="020B0604020202020204" pitchFamily="34" charset="0"/>
              <a:buAutoNum type="arabicPeriod"/>
            </a:pPr>
            <a:r>
              <a:rPr lang="en-GB" dirty="0">
                <a:latin typeface="Tw Cen MT" panose="020B0602020104020603" pitchFamily="34" charset="0"/>
              </a:rPr>
              <a:t>A critical and radical subject, it is about questioning why society is as it is.  It is about digging under the surface, looking at what is really going on.</a:t>
            </a:r>
          </a:p>
          <a:p>
            <a:pPr algn="l"/>
            <a:endParaRPr lang="en-GB" dirty="0">
              <a:latin typeface="Tw Cen MT" panose="020B0602020104020603" pitchFamily="34" charset="0"/>
            </a:endParaRPr>
          </a:p>
        </p:txBody>
      </p:sp>
      <p:sp>
        <p:nvSpPr>
          <p:cNvPr id="16" name="Rounded Rectangular Callout 15"/>
          <p:cNvSpPr/>
          <p:nvPr/>
        </p:nvSpPr>
        <p:spPr>
          <a:xfrm>
            <a:off x="836712" y="5241032"/>
            <a:ext cx="1365289" cy="813241"/>
          </a:xfrm>
          <a:prstGeom prst="wedgeRoundRectCallout">
            <a:avLst>
              <a:gd name="adj1" fmla="val 59809"/>
              <a:gd name="adj2" fmla="val 29552"/>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Tw Cen MT" panose="020B0602020104020603" pitchFamily="34" charset="0"/>
              </a:rPr>
              <a:t>Why are some people rich and some people poor?</a:t>
            </a:r>
          </a:p>
        </p:txBody>
      </p:sp>
      <p:sp>
        <p:nvSpPr>
          <p:cNvPr id="17" name="Rounded Rectangular Callout 16"/>
          <p:cNvSpPr/>
          <p:nvPr/>
        </p:nvSpPr>
        <p:spPr>
          <a:xfrm>
            <a:off x="899739" y="6273775"/>
            <a:ext cx="1302262" cy="853740"/>
          </a:xfrm>
          <a:prstGeom prst="wedgeRoundRectCallout">
            <a:avLst>
              <a:gd name="adj1" fmla="val 62552"/>
              <a:gd name="adj2" fmla="val -22526"/>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Tw Cen MT" panose="020B0602020104020603" pitchFamily="34" charset="0"/>
              </a:rPr>
              <a:t>Why are some of the hardest jobs poorly paid?</a:t>
            </a:r>
          </a:p>
        </p:txBody>
      </p:sp>
      <p:sp>
        <p:nvSpPr>
          <p:cNvPr id="18" name="Rounded Rectangular Callout 17"/>
          <p:cNvSpPr/>
          <p:nvPr/>
        </p:nvSpPr>
        <p:spPr>
          <a:xfrm>
            <a:off x="2324005" y="7143856"/>
            <a:ext cx="1622316" cy="670672"/>
          </a:xfrm>
          <a:prstGeom prst="wedgeRoundRectCallout">
            <a:avLst>
              <a:gd name="adj1" fmla="val -3827"/>
              <a:gd name="adj2" fmla="val -74605"/>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Tw Cen MT" panose="020B0602020104020603" pitchFamily="34" charset="0"/>
              </a:rPr>
              <a:t>Would the world be happier if there was just one religion?</a:t>
            </a:r>
          </a:p>
        </p:txBody>
      </p:sp>
      <p:sp>
        <p:nvSpPr>
          <p:cNvPr id="19" name="Rounded Rectangular Callout 18"/>
          <p:cNvSpPr/>
          <p:nvPr/>
        </p:nvSpPr>
        <p:spPr>
          <a:xfrm>
            <a:off x="4393390" y="6631105"/>
            <a:ext cx="1639107" cy="681038"/>
          </a:xfrm>
          <a:prstGeom prst="wedgeRoundRectCallout">
            <a:avLst>
              <a:gd name="adj1" fmla="val -68012"/>
              <a:gd name="adj2" fmla="val -36343"/>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Tw Cen MT" panose="020B0602020104020603" pitchFamily="34" charset="0"/>
              </a:rPr>
              <a:t>Why are a large proportion of MPs white, male and from private schools?</a:t>
            </a:r>
          </a:p>
        </p:txBody>
      </p:sp>
      <p:sp>
        <p:nvSpPr>
          <p:cNvPr id="20" name="Rounded Rectangular Callout 19"/>
          <p:cNvSpPr/>
          <p:nvPr/>
        </p:nvSpPr>
        <p:spPr>
          <a:xfrm>
            <a:off x="4393390" y="5476966"/>
            <a:ext cx="1492785" cy="937066"/>
          </a:xfrm>
          <a:prstGeom prst="wedgeRoundRectCallout">
            <a:avLst>
              <a:gd name="adj1" fmla="val -61978"/>
              <a:gd name="adj2" fmla="val -21464"/>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Tw Cen MT" panose="020B0602020104020603" pitchFamily="34" charset="0"/>
              </a:rPr>
              <a:t>Are people successful because of their background or how hard they work?</a:t>
            </a:r>
          </a:p>
        </p:txBody>
      </p:sp>
      <p:sp>
        <p:nvSpPr>
          <p:cNvPr id="21" name="Rounded Rectangular Callout 20"/>
          <p:cNvSpPr/>
          <p:nvPr/>
        </p:nvSpPr>
        <p:spPr>
          <a:xfrm>
            <a:off x="2649071" y="5116044"/>
            <a:ext cx="1410434" cy="893717"/>
          </a:xfrm>
          <a:prstGeom prst="wedgeRoundRectCallout">
            <a:avLst>
              <a:gd name="adj1" fmla="val 7145"/>
              <a:gd name="adj2" fmla="val 71002"/>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Tw Cen MT" panose="020B0602020104020603" pitchFamily="34" charset="0"/>
              </a:rPr>
              <a:t>Are children and young people treated unfairly in society?</a:t>
            </a:r>
          </a:p>
        </p:txBody>
      </p:sp>
      <p:sp>
        <p:nvSpPr>
          <p:cNvPr id="24" name="Rectangle 23"/>
          <p:cNvSpPr/>
          <p:nvPr/>
        </p:nvSpPr>
        <p:spPr>
          <a:xfrm>
            <a:off x="379342" y="3941338"/>
            <a:ext cx="6001986" cy="646331"/>
          </a:xfrm>
          <a:prstGeom prst="rect">
            <a:avLst/>
          </a:prstGeom>
        </p:spPr>
        <p:txBody>
          <a:bodyPr wrap="square">
            <a:spAutoFit/>
          </a:bodyPr>
          <a:lstStyle/>
          <a:p>
            <a:r>
              <a:rPr lang="en-GB" u="sng" dirty="0">
                <a:latin typeface="Tw Cen MT" panose="020B0602020104020603" pitchFamily="34" charset="0"/>
              </a:rPr>
              <a:t>Is sociology for me?</a:t>
            </a:r>
            <a:endParaRPr lang="en-US" u="sng" dirty="0">
              <a:latin typeface="Tw Cen MT" panose="020B0602020104020603" pitchFamily="34" charset="0"/>
            </a:endParaRPr>
          </a:p>
          <a:p>
            <a:r>
              <a:rPr lang="en-US" dirty="0">
                <a:latin typeface="Tw Cen MT" panose="020B0602020104020603" pitchFamily="34" charset="0"/>
              </a:rPr>
              <a:t>Yes, if you’re interested in questions like these…</a:t>
            </a:r>
          </a:p>
        </p:txBody>
      </p:sp>
      <p:pic>
        <p:nvPicPr>
          <p:cNvPr id="25" name="Picture 24"/>
          <p:cNvPicPr>
            <a:picLocks noChangeAspect="1"/>
          </p:cNvPicPr>
          <p:nvPr/>
        </p:nvPicPr>
        <p:blipFill>
          <a:blip r:embed="rId2"/>
          <a:stretch>
            <a:fillRect/>
          </a:stretch>
        </p:blipFill>
        <p:spPr>
          <a:xfrm>
            <a:off x="2919677" y="6164853"/>
            <a:ext cx="1026644" cy="769348"/>
          </a:xfrm>
          <a:prstGeom prst="rect">
            <a:avLst/>
          </a:prstGeom>
        </p:spPr>
      </p:pic>
      <p:pic>
        <p:nvPicPr>
          <p:cNvPr id="26" name="Picture 25"/>
          <p:cNvPicPr>
            <a:picLocks noChangeAspect="1"/>
          </p:cNvPicPr>
          <p:nvPr/>
        </p:nvPicPr>
        <p:blipFill>
          <a:blip r:embed="rId3"/>
          <a:stretch>
            <a:fillRect/>
          </a:stretch>
        </p:blipFill>
        <p:spPr>
          <a:xfrm>
            <a:off x="4498313" y="7534437"/>
            <a:ext cx="1044622" cy="905916"/>
          </a:xfrm>
          <a:prstGeom prst="rect">
            <a:avLst/>
          </a:prstGeom>
        </p:spPr>
      </p:pic>
      <p:cxnSp>
        <p:nvCxnSpPr>
          <p:cNvPr id="29" name="Straight Connector 28"/>
          <p:cNvCxnSpPr/>
          <p:nvPr/>
        </p:nvCxnSpPr>
        <p:spPr>
          <a:xfrm>
            <a:off x="4642874" y="7775102"/>
            <a:ext cx="1122061" cy="583570"/>
          </a:xfrm>
          <a:prstGeom prst="line">
            <a:avLst/>
          </a:prstGeom>
          <a:ln w="47625"/>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4"/>
          <a:stretch>
            <a:fillRect/>
          </a:stretch>
        </p:blipFill>
        <p:spPr>
          <a:xfrm>
            <a:off x="4530407" y="8860561"/>
            <a:ext cx="1108941" cy="540947"/>
          </a:xfrm>
          <a:prstGeom prst="rect">
            <a:avLst/>
          </a:prstGeom>
        </p:spPr>
      </p:pic>
      <p:cxnSp>
        <p:nvCxnSpPr>
          <p:cNvPr id="34" name="Straight Connector 33"/>
          <p:cNvCxnSpPr/>
          <p:nvPr/>
        </p:nvCxnSpPr>
        <p:spPr>
          <a:xfrm flipV="1">
            <a:off x="4720438" y="7808919"/>
            <a:ext cx="899243" cy="530979"/>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13793" y="8825845"/>
            <a:ext cx="1122061" cy="58357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556863" y="8870529"/>
            <a:ext cx="899243" cy="530979"/>
          </a:xfrm>
          <a:prstGeom prst="line">
            <a:avLst/>
          </a:prstGeom>
          <a:ln w="47625"/>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5"/>
          <a:stretch>
            <a:fillRect/>
          </a:stretch>
        </p:blipFill>
        <p:spPr>
          <a:xfrm>
            <a:off x="3014206" y="7954486"/>
            <a:ext cx="1089378" cy="778127"/>
          </a:xfrm>
          <a:prstGeom prst="rect">
            <a:avLst/>
          </a:prstGeom>
        </p:spPr>
      </p:pic>
      <p:cxnSp>
        <p:nvCxnSpPr>
          <p:cNvPr id="40" name="Straight Connector 39"/>
          <p:cNvCxnSpPr/>
          <p:nvPr/>
        </p:nvCxnSpPr>
        <p:spPr>
          <a:xfrm>
            <a:off x="2930075" y="8088841"/>
            <a:ext cx="1122061" cy="58357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73144" y="8133524"/>
            <a:ext cx="899243" cy="530979"/>
          </a:xfrm>
          <a:prstGeom prst="line">
            <a:avLst/>
          </a:prstGeom>
          <a:ln w="476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7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6966" y="533733"/>
            <a:ext cx="1656184" cy="830997"/>
          </a:xfrm>
          <a:prstGeom prst="rect">
            <a:avLst/>
          </a:prstGeom>
          <a:noFill/>
        </p:spPr>
        <p:txBody>
          <a:bodyPr wrap="square" rtlCol="0">
            <a:spAutoFit/>
          </a:bodyPr>
          <a:lstStyle/>
          <a:p>
            <a:pPr algn="ctr"/>
            <a:r>
              <a:rPr lang="en-GB" sz="1600" dirty="0">
                <a:effectLst>
                  <a:outerShdw blurRad="38100" dist="38100" dir="2700000" algn="tl">
                    <a:srgbClr val="000000">
                      <a:alpha val="43137"/>
                    </a:srgbClr>
                  </a:outerShdw>
                </a:effectLst>
                <a:latin typeface="Tw Cen MT" panose="020B0602020104020603" pitchFamily="34" charset="0"/>
              </a:rPr>
              <a:t>What kind of Sociologist will you be? </a:t>
            </a:r>
          </a:p>
        </p:txBody>
      </p:sp>
      <p:sp>
        <p:nvSpPr>
          <p:cNvPr id="5" name="TextBox 4"/>
          <p:cNvSpPr txBox="1"/>
          <p:nvPr/>
        </p:nvSpPr>
        <p:spPr>
          <a:xfrm>
            <a:off x="166328" y="549920"/>
            <a:ext cx="6525344" cy="8925520"/>
          </a:xfrm>
          <a:prstGeom prst="rect">
            <a:avLst/>
          </a:prstGeom>
          <a:noFill/>
        </p:spPr>
        <p:txBody>
          <a:bodyPr wrap="square" rtlCol="0">
            <a:spAutoFit/>
          </a:bodyPr>
          <a:lstStyle/>
          <a:p>
            <a:r>
              <a:rPr lang="en-GB" sz="1400" dirty="0">
                <a:latin typeface="Tw Cen MT" panose="020B0602020104020603" pitchFamily="34" charset="0"/>
              </a:rPr>
              <a:t>1. The defining characteristic of human behaviour is:</a:t>
            </a:r>
          </a:p>
          <a:p>
            <a:r>
              <a:rPr lang="en-GB" sz="1400" dirty="0">
                <a:latin typeface="Tw Cen MT" panose="020B0602020104020603" pitchFamily="34" charset="0"/>
              </a:rPr>
              <a:t>A) Their gender/ sex</a:t>
            </a:r>
          </a:p>
          <a:p>
            <a:r>
              <a:rPr lang="en-GB" sz="1400" dirty="0">
                <a:latin typeface="Tw Cen MT" panose="020B0602020104020603" pitchFamily="34" charset="0"/>
              </a:rPr>
              <a:t>B) Their social class</a:t>
            </a:r>
          </a:p>
          <a:p>
            <a:r>
              <a:rPr lang="en-GB" sz="1400" dirty="0">
                <a:latin typeface="Tw Cen MT" panose="020B0602020104020603" pitchFamily="34" charset="0"/>
              </a:rPr>
              <a:t>C)Their Race</a:t>
            </a:r>
          </a:p>
          <a:p>
            <a:r>
              <a:rPr lang="en-GB" sz="1400" dirty="0">
                <a:latin typeface="Tw Cen MT" panose="020B0602020104020603" pitchFamily="34" charset="0"/>
              </a:rPr>
              <a:t>D) Their integration into society </a:t>
            </a:r>
          </a:p>
          <a:p>
            <a:r>
              <a:rPr lang="en-GB" sz="1400" dirty="0">
                <a:latin typeface="Tw Cen MT" panose="020B0602020104020603" pitchFamily="34" charset="0"/>
              </a:rPr>
              <a:t>E) Their culture </a:t>
            </a:r>
          </a:p>
          <a:p>
            <a:endParaRPr lang="en-GB" sz="1400" dirty="0">
              <a:latin typeface="Tw Cen MT" panose="020B0602020104020603" pitchFamily="34" charset="0"/>
            </a:endParaRPr>
          </a:p>
          <a:p>
            <a:r>
              <a:rPr lang="en-GB" sz="1400" dirty="0">
                <a:latin typeface="Tw Cen MT" panose="020B0602020104020603" pitchFamily="34" charset="0"/>
              </a:rPr>
              <a:t>2. We have the freedom to choose our own behaviour </a:t>
            </a:r>
          </a:p>
          <a:p>
            <a:r>
              <a:rPr lang="en-GB" sz="1400" dirty="0">
                <a:latin typeface="Tw Cen MT" panose="020B0602020104020603" pitchFamily="34" charset="0"/>
              </a:rPr>
              <a:t>A) Yes</a:t>
            </a:r>
          </a:p>
          <a:p>
            <a:r>
              <a:rPr lang="en-GB" sz="1400" dirty="0">
                <a:latin typeface="Tw Cen MT" panose="020B0602020104020603" pitchFamily="34" charset="0"/>
              </a:rPr>
              <a:t>B) No</a:t>
            </a:r>
          </a:p>
          <a:p>
            <a:r>
              <a:rPr lang="en-GB" sz="1400" dirty="0">
                <a:latin typeface="Tw Cen MT" panose="020B0602020104020603" pitchFamily="34" charset="0"/>
              </a:rPr>
              <a:t>C) Depends</a:t>
            </a:r>
          </a:p>
          <a:p>
            <a:r>
              <a:rPr lang="en-GB" sz="1400" dirty="0">
                <a:latin typeface="Tw Cen MT" panose="020B0602020104020603" pitchFamily="34" charset="0"/>
              </a:rPr>
              <a:t>D) Doesn’t matter</a:t>
            </a:r>
          </a:p>
          <a:p>
            <a:r>
              <a:rPr lang="en-GB" sz="1400" dirty="0">
                <a:latin typeface="Tw Cen MT" panose="020B0602020104020603" pitchFamily="34" charset="0"/>
              </a:rPr>
              <a:t>E) What is freedom?</a:t>
            </a:r>
          </a:p>
          <a:p>
            <a:endParaRPr lang="en-GB" sz="1400" dirty="0">
              <a:latin typeface="Tw Cen MT" panose="020B0602020104020603" pitchFamily="34" charset="0"/>
            </a:endParaRPr>
          </a:p>
          <a:p>
            <a:r>
              <a:rPr lang="en-GB" sz="1400" dirty="0">
                <a:latin typeface="Tw Cen MT" panose="020B0602020104020603" pitchFamily="34" charset="0"/>
              </a:rPr>
              <a:t>3. What are your views on the family…. </a:t>
            </a:r>
          </a:p>
          <a:p>
            <a:r>
              <a:rPr lang="en-GB" sz="1400" dirty="0">
                <a:latin typeface="Tw Cen MT" panose="020B0602020104020603" pitchFamily="34" charset="0"/>
              </a:rPr>
              <a:t>A) Family is oppressive to women and teaches us to conform to gender roles </a:t>
            </a:r>
          </a:p>
          <a:p>
            <a:r>
              <a:rPr lang="en-GB" sz="1400" dirty="0">
                <a:latin typeface="Tw Cen MT" panose="020B0602020104020603" pitchFamily="34" charset="0"/>
              </a:rPr>
              <a:t>B) Family is a tool of the ruling class teaching us to obey authority </a:t>
            </a:r>
          </a:p>
          <a:p>
            <a:r>
              <a:rPr lang="en-GB" sz="1400" dirty="0">
                <a:latin typeface="Tw Cen MT" panose="020B0602020104020603" pitchFamily="34" charset="0"/>
              </a:rPr>
              <a:t>C) Family is a vital part of socialisation that teaches us norms and values </a:t>
            </a:r>
          </a:p>
          <a:p>
            <a:r>
              <a:rPr lang="en-GB" sz="1400" dirty="0">
                <a:latin typeface="Tw Cen MT" panose="020B0602020104020603" pitchFamily="34" charset="0"/>
              </a:rPr>
              <a:t>D) Family is what you make it, everyone has a different view on it </a:t>
            </a:r>
          </a:p>
          <a:p>
            <a:r>
              <a:rPr lang="en-GB" sz="1400" dirty="0">
                <a:latin typeface="Tw Cen MT" panose="020B0602020104020603" pitchFamily="34" charset="0"/>
              </a:rPr>
              <a:t>E) Family – what is a family? You can’t define it</a:t>
            </a:r>
          </a:p>
          <a:p>
            <a:endParaRPr lang="en-GB" sz="1400" dirty="0">
              <a:latin typeface="Tw Cen MT" panose="020B0602020104020603" pitchFamily="34" charset="0"/>
            </a:endParaRPr>
          </a:p>
          <a:p>
            <a:r>
              <a:rPr lang="en-GB" sz="1400" dirty="0">
                <a:latin typeface="Tw Cen MT" panose="020B0602020104020603" pitchFamily="34" charset="0"/>
              </a:rPr>
              <a:t>4. When it comes to inequality</a:t>
            </a:r>
          </a:p>
          <a:p>
            <a:pPr marL="185738" indent="-185738">
              <a:buAutoNum type="alphaUcParenR"/>
            </a:pPr>
            <a:r>
              <a:rPr lang="en-GB" sz="1400" dirty="0">
                <a:latin typeface="Tw Cen MT" panose="020B0602020104020603" pitchFamily="34" charset="0"/>
              </a:rPr>
              <a:t>Gender is the most serious issue!</a:t>
            </a:r>
          </a:p>
          <a:p>
            <a:pPr marL="185738" indent="-185738">
              <a:buAutoNum type="alphaUcParenR"/>
            </a:pPr>
            <a:r>
              <a:rPr lang="en-GB" sz="1400" dirty="0">
                <a:latin typeface="Tw Cen MT" panose="020B0602020104020603" pitchFamily="34" charset="0"/>
              </a:rPr>
              <a:t>Money and power the rich exploit the poor!</a:t>
            </a:r>
          </a:p>
          <a:p>
            <a:pPr marL="185738" indent="-185738">
              <a:buAutoNum type="alphaUcParenR"/>
            </a:pPr>
            <a:r>
              <a:rPr lang="en-GB" sz="1400" dirty="0">
                <a:latin typeface="Tw Cen MT" panose="020B0602020104020603" pitchFamily="34" charset="0"/>
              </a:rPr>
              <a:t>Inequality is normal part of society </a:t>
            </a:r>
          </a:p>
          <a:p>
            <a:pPr marL="185738" indent="-185738">
              <a:buAutoNum type="alphaUcParenR"/>
            </a:pPr>
            <a:r>
              <a:rPr lang="en-GB" sz="1400" dirty="0">
                <a:latin typeface="Tw Cen MT" panose="020B0602020104020603" pitchFamily="34" charset="0"/>
              </a:rPr>
              <a:t>Inequality is a label that has different meanings to people</a:t>
            </a:r>
          </a:p>
          <a:p>
            <a:pPr marL="185738" indent="-185738">
              <a:buAutoNum type="alphaUcParenR"/>
            </a:pPr>
            <a:r>
              <a:rPr lang="en-GB" sz="1400" dirty="0">
                <a:latin typeface="Tw Cen MT" panose="020B0602020104020603" pitchFamily="34" charset="0"/>
              </a:rPr>
              <a:t>You make your own reality up</a:t>
            </a:r>
          </a:p>
          <a:p>
            <a:endParaRPr lang="en-GB" sz="1400" dirty="0">
              <a:latin typeface="Tw Cen MT" panose="020B0602020104020603" pitchFamily="34" charset="0"/>
            </a:endParaRPr>
          </a:p>
          <a:p>
            <a:r>
              <a:rPr lang="en-GB" sz="1400" dirty="0">
                <a:latin typeface="Tw Cen MT" panose="020B0602020104020603" pitchFamily="34" charset="0"/>
              </a:rPr>
              <a:t>5. When it comes to Crime </a:t>
            </a:r>
          </a:p>
          <a:p>
            <a:pPr marL="185738" indent="-185738">
              <a:buAutoNum type="alphaUcParenR"/>
            </a:pPr>
            <a:r>
              <a:rPr lang="en-GB" sz="1400" dirty="0">
                <a:latin typeface="Tw Cen MT" panose="020B0602020104020603" pitchFamily="34" charset="0"/>
              </a:rPr>
              <a:t>The justice system  is more lenient on women </a:t>
            </a:r>
          </a:p>
          <a:p>
            <a:pPr marL="185738" indent="-185738">
              <a:buAutoNum type="alphaUcParenR"/>
            </a:pPr>
            <a:r>
              <a:rPr lang="en-GB" sz="1400" dirty="0">
                <a:latin typeface="Tw Cen MT" panose="020B0602020104020603" pitchFamily="34" charset="0"/>
              </a:rPr>
              <a:t>Criminal laws protect the rich and powerful </a:t>
            </a:r>
          </a:p>
          <a:p>
            <a:pPr marL="185738" indent="-185738">
              <a:buAutoNum type="alphaUcParenR"/>
            </a:pPr>
            <a:r>
              <a:rPr lang="en-GB" sz="1400" dirty="0">
                <a:latin typeface="Tw Cen MT" panose="020B0602020104020603" pitchFamily="34" charset="0"/>
              </a:rPr>
              <a:t>Crime is good for society as it reminds us of the rules</a:t>
            </a:r>
          </a:p>
          <a:p>
            <a:pPr marL="185738" indent="-185738">
              <a:buAutoNum type="alphaUcParenR"/>
            </a:pPr>
            <a:r>
              <a:rPr lang="en-GB" sz="1400" dirty="0">
                <a:latin typeface="Tw Cen MT" panose="020B0602020104020603" pitchFamily="34" charset="0"/>
              </a:rPr>
              <a:t>Crimes are actions labelled as wrong to influence our behaviour</a:t>
            </a:r>
          </a:p>
          <a:p>
            <a:pPr marL="185738" indent="-185738">
              <a:buAutoNum type="alphaUcParenR"/>
            </a:pPr>
            <a:r>
              <a:rPr lang="en-GB" sz="1400" dirty="0">
                <a:latin typeface="Tw Cen MT" panose="020B0602020104020603" pitchFamily="34" charset="0"/>
              </a:rPr>
              <a:t>Crime – what is a crime? Can we really define what a crime is?</a:t>
            </a:r>
          </a:p>
          <a:p>
            <a:pPr marL="185738" indent="-185738">
              <a:buAutoNum type="alphaUcParenR"/>
            </a:pPr>
            <a:endParaRPr lang="en-GB" sz="1400" dirty="0">
              <a:latin typeface="Tw Cen MT" panose="020B0602020104020603" pitchFamily="34" charset="0"/>
            </a:endParaRPr>
          </a:p>
          <a:p>
            <a:r>
              <a:rPr lang="en-GB" sz="1400" dirty="0">
                <a:latin typeface="Tw Cen MT" panose="020B0602020104020603" pitchFamily="34" charset="0"/>
              </a:rPr>
              <a:t>6. When it comes to religion</a:t>
            </a:r>
          </a:p>
          <a:p>
            <a:pPr marL="185738" indent="-185738">
              <a:buAutoNum type="alphaUcParenR"/>
            </a:pPr>
            <a:r>
              <a:rPr lang="en-GB" sz="1400" dirty="0">
                <a:latin typeface="Tw Cen MT" panose="020B0602020104020603" pitchFamily="34" charset="0"/>
              </a:rPr>
              <a:t>Religion oppresses and controls women – telling us to cover up and be obedient </a:t>
            </a:r>
          </a:p>
          <a:p>
            <a:pPr marL="185738" indent="-185738">
              <a:buAutoNum type="alphaUcParenR"/>
            </a:pPr>
            <a:r>
              <a:rPr lang="en-GB" sz="1400" dirty="0">
                <a:latin typeface="Tw Cen MT" panose="020B0602020104020603" pitchFamily="34" charset="0"/>
              </a:rPr>
              <a:t>Religion is a tool used by those with power to control us </a:t>
            </a:r>
          </a:p>
          <a:p>
            <a:pPr marL="185738" indent="-185738">
              <a:buAutoNum type="alphaUcParenR"/>
            </a:pPr>
            <a:r>
              <a:rPr lang="en-GB" sz="1400" dirty="0">
                <a:latin typeface="Tw Cen MT" panose="020B0602020104020603" pitchFamily="34" charset="0"/>
              </a:rPr>
              <a:t>Religion is a useful institution which unites people who share a common set of beliefs </a:t>
            </a:r>
          </a:p>
          <a:p>
            <a:pPr marL="185738" indent="-185738">
              <a:buAutoNum type="alphaUcParenR"/>
            </a:pPr>
            <a:r>
              <a:rPr lang="en-GB" sz="1400" dirty="0">
                <a:latin typeface="Tw Cen MT" panose="020B0602020104020603" pitchFamily="34" charset="0"/>
              </a:rPr>
              <a:t>Religion means different things to different people</a:t>
            </a:r>
          </a:p>
          <a:p>
            <a:pPr marL="185738" indent="-185738">
              <a:buAutoNum type="alphaUcParenR"/>
            </a:pPr>
            <a:r>
              <a:rPr lang="en-GB" sz="1400" dirty="0">
                <a:latin typeface="Tw Cen MT" panose="020B0602020104020603" pitchFamily="34" charset="0"/>
              </a:rPr>
              <a:t>Religion is just another meta-narrative (big story) people use to explain reality </a:t>
            </a:r>
          </a:p>
        </p:txBody>
      </p:sp>
      <p:pic>
        <p:nvPicPr>
          <p:cNvPr id="4" name="Picture 3">
            <a:extLst>
              <a:ext uri="{FF2B5EF4-FFF2-40B4-BE49-F238E27FC236}">
                <a16:creationId xmlns:a16="http://schemas.microsoft.com/office/drawing/2014/main" id="{4BCF36A9-558E-4B30-AFC4-B0BF4DE4FCF8}"/>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4941168" y="1541845"/>
            <a:ext cx="1327780" cy="1336144"/>
          </a:xfrm>
          <a:prstGeom prst="rect">
            <a:avLst/>
          </a:prstGeom>
        </p:spPr>
      </p:pic>
    </p:spTree>
    <p:extLst>
      <p:ext uri="{BB962C8B-B14F-4D97-AF65-F5344CB8AC3E}">
        <p14:creationId xmlns:p14="http://schemas.microsoft.com/office/powerpoint/2010/main" val="984504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153" y="344719"/>
            <a:ext cx="4797694" cy="461665"/>
          </a:xfrm>
          <a:prstGeom prst="rect">
            <a:avLst/>
          </a:prstGeom>
          <a:noFill/>
        </p:spPr>
        <p:txBody>
          <a:bodyPr wrap="square" rtlCol="0">
            <a:spAutoFit/>
          </a:bodyPr>
          <a:lstStyle/>
          <a:p>
            <a:pPr algn="ctr"/>
            <a:r>
              <a:rPr lang="en-GB" sz="2400" u="sng" dirty="0">
                <a:effectLst>
                  <a:outerShdw blurRad="38100" dist="38100" dir="2700000" algn="tl">
                    <a:srgbClr val="000000">
                      <a:alpha val="43137"/>
                    </a:srgbClr>
                  </a:outerShdw>
                </a:effectLst>
                <a:latin typeface="Tw Cen MT" panose="020B0602020104020603" pitchFamily="34" charset="0"/>
              </a:rPr>
              <a:t>What kind of Sociologist will you be? </a:t>
            </a:r>
          </a:p>
        </p:txBody>
      </p:sp>
      <p:sp>
        <p:nvSpPr>
          <p:cNvPr id="3" name="TextBox 2"/>
          <p:cNvSpPr txBox="1"/>
          <p:nvPr/>
        </p:nvSpPr>
        <p:spPr>
          <a:xfrm>
            <a:off x="1124744" y="1134368"/>
            <a:ext cx="5537915" cy="8771632"/>
          </a:xfrm>
          <a:prstGeom prst="rect">
            <a:avLst/>
          </a:prstGeom>
          <a:noFill/>
        </p:spPr>
        <p:txBody>
          <a:bodyPr wrap="square" rtlCol="0">
            <a:spAutoFit/>
          </a:bodyPr>
          <a:lstStyle/>
          <a:p>
            <a:r>
              <a:rPr lang="en-GB" sz="1200" u="sng" dirty="0">
                <a:latin typeface="Tw Cen MT" panose="020B0602020104020603" pitchFamily="34" charset="0"/>
              </a:rPr>
              <a:t>Mostly A – Our Feminist</a:t>
            </a:r>
          </a:p>
          <a:p>
            <a:endParaRPr lang="en-GB" sz="1200" dirty="0">
              <a:latin typeface="Tw Cen MT" panose="020B0602020104020603" pitchFamily="34" charset="0"/>
            </a:endParaRPr>
          </a:p>
          <a:p>
            <a:r>
              <a:rPr lang="en-GB" sz="1200" dirty="0">
                <a:latin typeface="Tw Cen MT" panose="020B0602020104020603" pitchFamily="34" charset="0"/>
              </a:rPr>
              <a:t>You are most likely to turn into our Feminist Sue Sharpe. Feminism looks at how society is structured in a way that benefits men while oppressing women – this is known as patriarchy (male domination.). The theory is often a misunderstood as stereotypes and misconceptions about it exists. Many people do not realise that there are several types of feminism such as black, radical feminism and liberal.</a:t>
            </a:r>
          </a:p>
          <a:p>
            <a:endParaRPr lang="en-GB" sz="1200" dirty="0">
              <a:latin typeface="Tw Cen MT" panose="020B0602020104020603" pitchFamily="34" charset="0"/>
            </a:endParaRPr>
          </a:p>
          <a:p>
            <a:endParaRPr lang="en-GB" sz="1200" dirty="0">
              <a:latin typeface="Tw Cen MT" panose="020B0602020104020603" pitchFamily="34" charset="0"/>
            </a:endParaRPr>
          </a:p>
          <a:p>
            <a:r>
              <a:rPr lang="en-GB" sz="1200" u="sng" dirty="0">
                <a:latin typeface="Tw Cen MT" panose="020B0602020104020603" pitchFamily="34" charset="0"/>
              </a:rPr>
              <a:t>Mostly B – Our Marxist</a:t>
            </a:r>
          </a:p>
          <a:p>
            <a:endParaRPr lang="en-GB" sz="1200" dirty="0">
              <a:latin typeface="Tw Cen MT" panose="020B0602020104020603" pitchFamily="34" charset="0"/>
            </a:endParaRPr>
          </a:p>
          <a:p>
            <a:r>
              <a:rPr lang="en-GB" sz="1200" dirty="0">
                <a:latin typeface="Tw Cen MT" panose="020B0602020104020603" pitchFamily="34" charset="0"/>
              </a:rPr>
              <a:t>You are most likely to turn into Karl Marx. Marxism looks at how society is constructed is a way that produces class conflict with the rich having all the power and control whilst the poor are oppressed. Marx argues that the root cause of class inequality is down to capitalism as it encourages people to be greedy and materialistic. Just as capitalism replaced feudalism, Marx argues that capitalism will one day be replaced with communism</a:t>
            </a:r>
          </a:p>
          <a:p>
            <a:endParaRPr lang="en-GB" sz="1200" dirty="0">
              <a:latin typeface="Tw Cen MT" panose="020B0602020104020603" pitchFamily="34" charset="0"/>
            </a:endParaRPr>
          </a:p>
          <a:p>
            <a:endParaRPr lang="en-GB" sz="1200" u="sng" dirty="0">
              <a:latin typeface="Tw Cen MT" panose="020B0602020104020603" pitchFamily="34" charset="0"/>
            </a:endParaRPr>
          </a:p>
          <a:p>
            <a:r>
              <a:rPr lang="en-GB" sz="1200" u="sng" dirty="0">
                <a:latin typeface="Tw Cen MT" panose="020B0602020104020603" pitchFamily="34" charset="0"/>
              </a:rPr>
              <a:t>Mostly C- Our Functionalist</a:t>
            </a:r>
          </a:p>
          <a:p>
            <a:endParaRPr lang="en-GB" sz="1200" dirty="0">
              <a:latin typeface="Tw Cen MT" panose="020B0602020104020603" pitchFamily="34" charset="0"/>
            </a:endParaRPr>
          </a:p>
          <a:p>
            <a:r>
              <a:rPr lang="en-GB" sz="1200" dirty="0">
                <a:latin typeface="Tw Cen MT" panose="020B0602020104020603" pitchFamily="34" charset="0"/>
              </a:rPr>
              <a:t>You are most likely to turn into Emile Durkheim. Functionalism is theory which argues that members of society are united together by a shared set of idea and beliefs called ‘norms’ (normal behaviour.) These norms are accepted by all members in society and are enforced by structures such as family and education.  They see society like a human body – with all parts needed in order for it to ‘function’ and work effectively. </a:t>
            </a:r>
          </a:p>
          <a:p>
            <a:endParaRPr lang="en-GB" sz="1200" dirty="0">
              <a:latin typeface="Tw Cen MT" panose="020B0602020104020603" pitchFamily="34" charset="0"/>
            </a:endParaRPr>
          </a:p>
          <a:p>
            <a:endParaRPr lang="en-GB" sz="1200" u="sng" dirty="0">
              <a:latin typeface="Tw Cen MT" panose="020B0602020104020603" pitchFamily="34" charset="0"/>
            </a:endParaRPr>
          </a:p>
          <a:p>
            <a:r>
              <a:rPr lang="en-GB" sz="1200" u="sng" dirty="0">
                <a:latin typeface="Tw Cen MT" panose="020B0602020104020603" pitchFamily="34" charset="0"/>
              </a:rPr>
              <a:t>Mostly D- Our interactionist </a:t>
            </a:r>
          </a:p>
          <a:p>
            <a:endParaRPr lang="en-GB" sz="1200" dirty="0">
              <a:latin typeface="Tw Cen MT" panose="020B0602020104020603" pitchFamily="34" charset="0"/>
            </a:endParaRPr>
          </a:p>
          <a:p>
            <a:r>
              <a:rPr lang="en-GB" sz="1200" dirty="0">
                <a:latin typeface="Tw Cen MT" panose="020B0602020104020603" pitchFamily="34" charset="0"/>
              </a:rPr>
              <a:t>You are most likely to turn into Becker/ Mead. Interactionism looks at how people create meaning during social interactions, how they present and construct the self (or identity) as well as how they define situations. One of the perspectives key ideas is that people act the way they do because of how they define situations. Becker uses the example of nudity to illustrate how timing, place and audience can influence how people see an action or idea. </a:t>
            </a:r>
          </a:p>
          <a:p>
            <a:endParaRPr lang="en-GB" sz="1200" dirty="0">
              <a:latin typeface="Tw Cen MT" panose="020B0602020104020603" pitchFamily="34" charset="0"/>
            </a:endParaRPr>
          </a:p>
          <a:p>
            <a:endParaRPr lang="en-GB" sz="1200" dirty="0">
              <a:latin typeface="Tw Cen MT" panose="020B0602020104020603" pitchFamily="34" charset="0"/>
            </a:endParaRPr>
          </a:p>
          <a:p>
            <a:r>
              <a:rPr lang="en-GB" sz="1200" u="sng" dirty="0">
                <a:latin typeface="Tw Cen MT" panose="020B0602020104020603" pitchFamily="34" charset="0"/>
              </a:rPr>
              <a:t>Mostly E – Our post-modernist</a:t>
            </a:r>
            <a:endParaRPr lang="en-GB" sz="1200" dirty="0">
              <a:latin typeface="Tw Cen MT" panose="020B0602020104020603" pitchFamily="34" charset="0"/>
            </a:endParaRPr>
          </a:p>
          <a:p>
            <a:endParaRPr lang="en-GB" sz="1200" dirty="0">
              <a:latin typeface="Tw Cen MT" panose="020B0602020104020603" pitchFamily="34" charset="0"/>
            </a:endParaRPr>
          </a:p>
          <a:p>
            <a:r>
              <a:rPr lang="en-GB" sz="1200" dirty="0">
                <a:latin typeface="Tw Cen MT" panose="020B0602020104020603" pitchFamily="34" charset="0"/>
              </a:rPr>
              <a:t>You are most likely to turn into Foucault. Post-modernism is a more recent Sociological theory which seeks to question and de-construct existing structures and understandings of reality. Post modernism rejects the idea that one theory such as functionalism, Utilitarianism, religion or even science can explain reality! </a:t>
            </a:r>
          </a:p>
          <a:p>
            <a:endParaRPr lang="en-GB" sz="1200" dirty="0">
              <a:latin typeface="Tw Cen MT" panose="020B0602020104020603" pitchFamily="34" charset="0"/>
            </a:endParaRPr>
          </a:p>
          <a:p>
            <a:endParaRPr lang="en-GB" sz="1200" dirty="0">
              <a:latin typeface="Tw Cen MT" panose="020B0602020104020603" pitchFamily="34" charset="0"/>
            </a:endParaRPr>
          </a:p>
          <a:p>
            <a:endParaRPr lang="en-GB" sz="1200" dirty="0">
              <a:latin typeface="Tw Cen MT" panose="020B0602020104020603" pitchFamily="34" charset="0"/>
            </a:endParaRPr>
          </a:p>
        </p:txBody>
      </p:sp>
      <p:sp>
        <p:nvSpPr>
          <p:cNvPr id="4" name="AutoShape 2" descr="Image result for DURKHEIM"/>
          <p:cNvSpPr>
            <a:spLocks noChangeAspect="1" noChangeArrowheads="1"/>
          </p:cNvSpPr>
          <p:nvPr/>
        </p:nvSpPr>
        <p:spPr bwMode="auto">
          <a:xfrm>
            <a:off x="247713" y="31530"/>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056"/>
          </a:p>
        </p:txBody>
      </p:sp>
      <p:pic>
        <p:nvPicPr>
          <p:cNvPr id="5" name="Picture 4"/>
          <p:cNvPicPr>
            <a:picLocks noChangeAspect="1"/>
          </p:cNvPicPr>
          <p:nvPr/>
        </p:nvPicPr>
        <p:blipFill>
          <a:blip r:embed="rId2"/>
          <a:stretch>
            <a:fillRect/>
          </a:stretch>
        </p:blipFill>
        <p:spPr>
          <a:xfrm>
            <a:off x="191192" y="5004093"/>
            <a:ext cx="933552" cy="871990"/>
          </a:xfrm>
          <a:prstGeom prst="rect">
            <a:avLst/>
          </a:prstGeom>
        </p:spPr>
      </p:pic>
      <p:pic>
        <p:nvPicPr>
          <p:cNvPr id="6" name="Picture 5"/>
          <p:cNvPicPr>
            <a:picLocks noChangeAspect="1"/>
          </p:cNvPicPr>
          <p:nvPr/>
        </p:nvPicPr>
        <p:blipFill>
          <a:blip r:embed="rId3"/>
          <a:stretch>
            <a:fillRect/>
          </a:stretch>
        </p:blipFill>
        <p:spPr>
          <a:xfrm>
            <a:off x="247713" y="3195669"/>
            <a:ext cx="851899" cy="1000056"/>
          </a:xfrm>
          <a:prstGeom prst="rect">
            <a:avLst/>
          </a:prstGeom>
        </p:spPr>
      </p:pic>
      <p:pic>
        <p:nvPicPr>
          <p:cNvPr id="7" name="Picture 6"/>
          <p:cNvPicPr>
            <a:picLocks noChangeAspect="1"/>
          </p:cNvPicPr>
          <p:nvPr/>
        </p:nvPicPr>
        <p:blipFill>
          <a:blip r:embed="rId4"/>
          <a:stretch>
            <a:fillRect/>
          </a:stretch>
        </p:blipFill>
        <p:spPr>
          <a:xfrm>
            <a:off x="172199" y="8265368"/>
            <a:ext cx="871185" cy="1072228"/>
          </a:xfrm>
          <a:prstGeom prst="rect">
            <a:avLst/>
          </a:prstGeom>
        </p:spPr>
      </p:pic>
      <p:pic>
        <p:nvPicPr>
          <p:cNvPr id="8" name="Picture 7"/>
          <p:cNvPicPr>
            <a:picLocks noChangeAspect="1"/>
          </p:cNvPicPr>
          <p:nvPr/>
        </p:nvPicPr>
        <p:blipFill>
          <a:blip r:embed="rId5"/>
          <a:stretch>
            <a:fillRect/>
          </a:stretch>
        </p:blipFill>
        <p:spPr>
          <a:xfrm>
            <a:off x="184083" y="6681511"/>
            <a:ext cx="859301" cy="860412"/>
          </a:xfrm>
          <a:prstGeom prst="rect">
            <a:avLst/>
          </a:prstGeom>
        </p:spPr>
      </p:pic>
      <p:pic>
        <p:nvPicPr>
          <p:cNvPr id="9" name="Picture 8"/>
          <p:cNvPicPr>
            <a:picLocks noChangeAspect="1"/>
          </p:cNvPicPr>
          <p:nvPr/>
        </p:nvPicPr>
        <p:blipFill rotWithShape="1">
          <a:blip r:embed="rId6"/>
          <a:srcRect r="46682" b="18245"/>
          <a:stretch/>
        </p:blipFill>
        <p:spPr>
          <a:xfrm>
            <a:off x="263214" y="1568179"/>
            <a:ext cx="861530" cy="838519"/>
          </a:xfrm>
          <a:prstGeom prst="rect">
            <a:avLst/>
          </a:prstGeom>
        </p:spPr>
      </p:pic>
    </p:spTree>
    <p:extLst>
      <p:ext uri="{BB962C8B-B14F-4D97-AF65-F5344CB8AC3E}">
        <p14:creationId xmlns:p14="http://schemas.microsoft.com/office/powerpoint/2010/main" val="1397167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395" y="4554488"/>
            <a:ext cx="5976664" cy="523220"/>
          </a:xfrm>
          <a:prstGeom prst="rect">
            <a:avLst/>
          </a:prstGeom>
          <a:noFill/>
        </p:spPr>
        <p:txBody>
          <a:bodyPr wrap="square" rtlCol="0">
            <a:spAutoFit/>
          </a:bodyPr>
          <a:lstStyle/>
          <a:p>
            <a:pPr algn="ctr"/>
            <a:r>
              <a:rPr lang="en-GB" sz="2800" b="1" dirty="0">
                <a:ln w="18415" cmpd="sng">
                  <a:solidFill>
                    <a:schemeClr val="accent6"/>
                  </a:solidFill>
                  <a:prstDash val="solid"/>
                </a:ln>
                <a:effectLst>
                  <a:outerShdw blurRad="63500" dir="3600000" algn="tl" rotWithShape="0">
                    <a:srgbClr val="000000">
                      <a:alpha val="70000"/>
                    </a:srgbClr>
                  </a:outerShdw>
                </a:effectLst>
                <a:latin typeface="Tw Cen MT" panose="020B0602020104020603" pitchFamily="34" charset="0"/>
              </a:rPr>
              <a:t>Task 1: </a:t>
            </a:r>
            <a:r>
              <a:rPr lang="en-GB" sz="2800" dirty="0">
                <a:ln w="18415" cmpd="sng">
                  <a:solidFill>
                    <a:sysClr val="windowText" lastClr="000000"/>
                  </a:solidFill>
                  <a:prstDash val="solid"/>
                </a:ln>
                <a:solidFill>
                  <a:sysClr val="windowText" lastClr="000000"/>
                </a:solidFill>
                <a:latin typeface="Tw Cen MT" panose="020B0602020104020603" pitchFamily="34" charset="0"/>
              </a:rPr>
              <a:t>Functional Functionalists</a:t>
            </a:r>
            <a:r>
              <a:rPr lang="en-GB" sz="2800" b="1" dirty="0">
                <a:ln w="18415" cmpd="sng">
                  <a:noFill/>
                  <a:prstDash val="solid"/>
                </a:ln>
                <a:latin typeface="Tw Cen MT" panose="020B0602020104020603" pitchFamily="34" charset="0"/>
              </a:rPr>
              <a:t>…</a:t>
            </a:r>
            <a:endParaRPr lang="en-GB" sz="2800" b="1" dirty="0">
              <a:ln w="18415" cmpd="sng">
                <a:noFill/>
                <a:prstDash val="solid"/>
              </a:ln>
              <a:effectLst>
                <a:outerShdw blurRad="63500" dir="3600000" algn="tl" rotWithShape="0">
                  <a:srgbClr val="000000">
                    <a:alpha val="70000"/>
                  </a:srgbClr>
                </a:outerShdw>
              </a:effectLst>
              <a:latin typeface="Tw Cen MT" panose="020B0602020104020603" pitchFamily="34" charset="0"/>
            </a:endParaRPr>
          </a:p>
        </p:txBody>
      </p:sp>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457989" y="5029965"/>
            <a:ext cx="4139363" cy="3970318"/>
          </a:xfrm>
          <a:prstGeom prst="rect">
            <a:avLst/>
          </a:prstGeom>
        </p:spPr>
        <p:txBody>
          <a:bodyPr wrap="square">
            <a:spAutoFit/>
          </a:bodyPr>
          <a:lstStyle/>
          <a:p>
            <a:pPr marL="342900" indent="-342900">
              <a:buFont typeface="+mj-lt"/>
              <a:buAutoNum type="arabicPeriod"/>
            </a:pPr>
            <a:r>
              <a:rPr lang="en-GB" dirty="0">
                <a:latin typeface="Tw Cen MT" panose="020B0602020104020603" pitchFamily="34" charset="0"/>
              </a:rPr>
              <a:t>Write Definitions for Free Will and Determinism.</a:t>
            </a:r>
          </a:p>
          <a:p>
            <a:pPr marL="342900" indent="-342900">
              <a:buFont typeface="+mj-lt"/>
              <a:buAutoNum type="arabicPeriod"/>
            </a:pPr>
            <a:endParaRPr lang="en-GB" dirty="0">
              <a:latin typeface="Tw Cen MT" panose="020B0602020104020603" pitchFamily="34" charset="0"/>
            </a:endParaRPr>
          </a:p>
          <a:p>
            <a:pPr marL="342900" indent="-342900">
              <a:buFont typeface="+mj-lt"/>
              <a:buAutoNum type="arabicPeriod"/>
            </a:pPr>
            <a:r>
              <a:rPr lang="en-GB" dirty="0">
                <a:latin typeface="Tw Cen MT" panose="020B0602020104020603" pitchFamily="34" charset="0"/>
              </a:rPr>
              <a:t>Research Functionalism and produce a fact sheet outlining the  “Organic Analogy</a:t>
            </a:r>
          </a:p>
          <a:p>
            <a:pPr marL="342900" indent="-342900">
              <a:buFont typeface="+mj-lt"/>
              <a:buAutoNum type="arabicPeriod"/>
            </a:pPr>
            <a:endParaRPr lang="en-GB" dirty="0">
              <a:latin typeface="Tw Cen MT" panose="020B0602020104020603" pitchFamily="34" charset="0"/>
            </a:endParaRPr>
          </a:p>
          <a:p>
            <a:pPr marL="342900" indent="-342900">
              <a:buFont typeface="+mj-lt"/>
              <a:buAutoNum type="arabicPeriod"/>
            </a:pPr>
            <a:r>
              <a:rPr lang="en-GB" dirty="0">
                <a:latin typeface="Tw Cen MT" panose="020B0602020104020603" pitchFamily="34" charset="0"/>
              </a:rPr>
              <a:t>Do some further research on Functionalism </a:t>
            </a:r>
          </a:p>
          <a:p>
            <a:endParaRPr lang="en-GB" dirty="0">
              <a:latin typeface="Tw Cen MT" panose="020B0602020104020603" pitchFamily="34" charset="0"/>
            </a:endParaRPr>
          </a:p>
          <a:p>
            <a:pPr marL="285750" indent="-285750">
              <a:buFont typeface="Arial" panose="020B0604020202020204" pitchFamily="34" charset="0"/>
              <a:buChar char="•"/>
            </a:pPr>
            <a:r>
              <a:rPr lang="en-GB" dirty="0">
                <a:latin typeface="Tw Cen MT" panose="020B0602020104020603" pitchFamily="34" charset="0"/>
              </a:rPr>
              <a:t>Write a paragraph on the strengths on the theory </a:t>
            </a:r>
          </a:p>
          <a:p>
            <a:pPr marL="285750" indent="-285750">
              <a:buFont typeface="Arial" panose="020B0604020202020204" pitchFamily="34" charset="0"/>
              <a:buChar char="•"/>
            </a:pPr>
            <a:r>
              <a:rPr lang="en-GB" dirty="0">
                <a:latin typeface="Tw Cen MT" panose="020B0602020104020603" pitchFamily="34" charset="0"/>
              </a:rPr>
              <a:t>Write another on the weaknesses of the theory </a:t>
            </a:r>
          </a:p>
        </p:txBody>
      </p:sp>
      <p:pic>
        <p:nvPicPr>
          <p:cNvPr id="3076" name="Picture 4" descr="http://static.memrise.com/uploads/mems/output/4547212-130920095709.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52" r="15304" b="10241"/>
          <a:stretch/>
        </p:blipFill>
        <p:spPr bwMode="auto">
          <a:xfrm>
            <a:off x="360774" y="5122971"/>
            <a:ext cx="2023462" cy="2666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24603" t="33758" r="32872" b="30067"/>
          <a:stretch/>
        </p:blipFill>
        <p:spPr>
          <a:xfrm>
            <a:off x="894538" y="895634"/>
            <a:ext cx="4996916" cy="3134587"/>
          </a:xfrm>
          <a:prstGeom prst="rect">
            <a:avLst/>
          </a:prstGeom>
        </p:spPr>
      </p:pic>
      <p:sp>
        <p:nvSpPr>
          <p:cNvPr id="21" name="TextBox 20"/>
          <p:cNvSpPr txBox="1"/>
          <p:nvPr/>
        </p:nvSpPr>
        <p:spPr>
          <a:xfrm>
            <a:off x="387587" y="388706"/>
            <a:ext cx="5976664" cy="461665"/>
          </a:xfrm>
          <a:prstGeom prst="rect">
            <a:avLst/>
          </a:prstGeom>
          <a:noFill/>
        </p:spPr>
        <p:txBody>
          <a:bodyPr wrap="square" rtlCol="0">
            <a:spAutoFit/>
          </a:bodyPr>
          <a:lstStyle/>
          <a:p>
            <a:pPr algn="ctr"/>
            <a:r>
              <a:rPr lang="en-GB" sz="2400" b="1" dirty="0">
                <a:ln w="18415" cmpd="sng">
                  <a:solidFill>
                    <a:schemeClr val="accent6"/>
                  </a:solidFill>
                  <a:prstDash val="solid"/>
                </a:ln>
                <a:effectLst>
                  <a:outerShdw blurRad="63500" dir="3600000" algn="tl" rotWithShape="0">
                    <a:srgbClr val="000000">
                      <a:alpha val="70000"/>
                    </a:srgbClr>
                  </a:outerShdw>
                </a:effectLst>
                <a:latin typeface="Tw Cen MT" panose="020B0602020104020603" pitchFamily="34" charset="0"/>
              </a:rPr>
              <a:t>Theory is a big part of Sociology!</a:t>
            </a:r>
            <a:endParaRPr lang="en-GB" sz="2400" b="1" dirty="0">
              <a:ln w="18415" cmpd="sng">
                <a:noFill/>
                <a:prstDash val="solid"/>
              </a:ln>
              <a:effectLst>
                <a:outerShdw blurRad="63500" dir="3600000" algn="tl" rotWithShape="0">
                  <a:srgbClr val="000000">
                    <a:alpha val="70000"/>
                  </a:srgbClr>
                </a:outerShdw>
              </a:effectLst>
              <a:latin typeface="Tw Cen MT" panose="020B0602020104020603" pitchFamily="34" charset="0"/>
            </a:endParaRPr>
          </a:p>
        </p:txBody>
      </p:sp>
    </p:spTree>
    <p:extLst>
      <p:ext uri="{BB962C8B-B14F-4D97-AF65-F5344CB8AC3E}">
        <p14:creationId xmlns:p14="http://schemas.microsoft.com/office/powerpoint/2010/main" val="199918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40" y="364009"/>
            <a:ext cx="5976664" cy="523220"/>
          </a:xfrm>
          <a:prstGeom prst="rect">
            <a:avLst/>
          </a:prstGeom>
          <a:noFill/>
        </p:spPr>
        <p:txBody>
          <a:bodyPr wrap="square" rtlCol="0">
            <a:spAutoFit/>
          </a:bodyPr>
          <a:lstStyle/>
          <a:p>
            <a:pPr algn="ctr"/>
            <a:r>
              <a:rPr lang="en-GB" sz="2800" b="1" dirty="0">
                <a:ln w="18415" cmpd="sng">
                  <a:solidFill>
                    <a:schemeClr val="accent6"/>
                  </a:solidFill>
                  <a:prstDash val="solid"/>
                </a:ln>
                <a:effectLst>
                  <a:outerShdw blurRad="63500" dir="3600000" algn="tl" rotWithShape="0">
                    <a:srgbClr val="000000">
                      <a:alpha val="70000"/>
                    </a:srgbClr>
                  </a:outerShdw>
                </a:effectLst>
                <a:latin typeface="Tw Cen MT" panose="020B0602020104020603" pitchFamily="34" charset="0"/>
              </a:rPr>
              <a:t>Task 2: </a:t>
            </a:r>
            <a:r>
              <a:rPr lang="en-GB" sz="2800" dirty="0">
                <a:ln w="18415" cmpd="sng">
                  <a:solidFill>
                    <a:sysClr val="windowText" lastClr="000000"/>
                  </a:solidFill>
                  <a:prstDash val="solid"/>
                </a:ln>
                <a:solidFill>
                  <a:sysClr val="windowText" lastClr="000000"/>
                </a:solidFill>
                <a:latin typeface="Tw Cen MT" panose="020B0602020104020603" pitchFamily="34" charset="0"/>
              </a:rPr>
              <a:t>Fiery Feminists…</a:t>
            </a:r>
          </a:p>
        </p:txBody>
      </p:sp>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4867465"/>
              </p:ext>
            </p:extLst>
          </p:nvPr>
        </p:nvGraphicFramePr>
        <p:xfrm>
          <a:off x="3075856" y="1130474"/>
          <a:ext cx="3635652" cy="5047488"/>
        </p:xfrm>
        <a:graphic>
          <a:graphicData uri="http://schemas.openxmlformats.org/drawingml/2006/table">
            <a:tbl>
              <a:tblPr>
                <a:tableStyleId>{2D5ABB26-0587-4C30-8999-92F81FD0307C}</a:tableStyleId>
              </a:tblPr>
              <a:tblGrid>
                <a:gridCol w="3635652">
                  <a:extLst>
                    <a:ext uri="{9D8B030D-6E8A-4147-A177-3AD203B41FA5}">
                      <a16:colId xmlns:a16="http://schemas.microsoft.com/office/drawing/2014/main" val="20000"/>
                    </a:ext>
                  </a:extLst>
                </a:gridCol>
              </a:tblGrid>
              <a:tr h="1557769">
                <a:tc>
                  <a:txBody>
                    <a:bodyPr/>
                    <a:lstStyle/>
                    <a:p>
                      <a:pPr marL="342900" lvl="0" indent="-342900" algn="l">
                        <a:lnSpc>
                          <a:spcPct val="115000"/>
                        </a:lnSpc>
                        <a:spcAft>
                          <a:spcPts val="0"/>
                        </a:spcAft>
                        <a:buFont typeface="+mj-lt"/>
                        <a:buAutoNum type="arabicPeriod"/>
                      </a:pPr>
                      <a:r>
                        <a:rPr lang="en-GB" sz="1600" dirty="0">
                          <a:effectLst/>
                          <a:latin typeface="Tw Cen MT" panose="020B0602020104020603" pitchFamily="34" charset="0"/>
                        </a:rPr>
                        <a:t>Watch </a:t>
                      </a:r>
                      <a:r>
                        <a:rPr lang="en-GB" sz="1600" dirty="0" err="1">
                          <a:effectLst/>
                          <a:latin typeface="Tw Cen MT" panose="020B0602020104020603" pitchFamily="34" charset="0"/>
                        </a:rPr>
                        <a:t>youtube</a:t>
                      </a:r>
                      <a:r>
                        <a:rPr lang="en-GB" sz="1600" dirty="0">
                          <a:effectLst/>
                          <a:latin typeface="Tw Cen MT" panose="020B0602020104020603" pitchFamily="34" charset="0"/>
                        </a:rPr>
                        <a:t> clip: </a:t>
                      </a:r>
                      <a:r>
                        <a:rPr lang="en-GB" sz="1600" u="sng" dirty="0">
                          <a:effectLst/>
                          <a:latin typeface="Tw Cen MT" panose="020B0602020104020603" pitchFamily="34" charset="0"/>
                          <a:hlinkClick r:id="rId2"/>
                        </a:rPr>
                        <a:t>https://www.youtube.com/watch?v=LHPOLSywdi0</a:t>
                      </a:r>
                      <a:r>
                        <a:rPr lang="en-GB" sz="1600" u="none" baseline="0" dirty="0">
                          <a:effectLst/>
                          <a:latin typeface="Tw Cen MT" panose="020B0602020104020603" pitchFamily="34" charset="0"/>
                        </a:rPr>
                        <a:t> </a:t>
                      </a:r>
                      <a:r>
                        <a:rPr lang="en-GB" sz="1600" dirty="0">
                          <a:effectLst/>
                          <a:latin typeface="Tw Cen MT" panose="020B0602020104020603" pitchFamily="34" charset="0"/>
                        </a:rPr>
                        <a:t>Define all key words from the video clip.</a:t>
                      </a:r>
                    </a:p>
                    <a:p>
                      <a:pPr marL="342900" lvl="0" indent="-342900" algn="l">
                        <a:lnSpc>
                          <a:spcPct val="115000"/>
                        </a:lnSpc>
                        <a:spcAft>
                          <a:spcPts val="0"/>
                        </a:spcAft>
                        <a:buFont typeface="+mj-lt"/>
                        <a:buAutoNum type="arabicPeriod"/>
                      </a:pPr>
                      <a:endParaRPr lang="en-GB" sz="1600" dirty="0">
                        <a:effectLst/>
                        <a:latin typeface="Tw Cen MT" panose="020B0602020104020603" pitchFamily="34" charset="0"/>
                      </a:endParaRPr>
                    </a:p>
                    <a:p>
                      <a:pPr marL="342900" lvl="0" indent="-342900" algn="l">
                        <a:lnSpc>
                          <a:spcPct val="115000"/>
                        </a:lnSpc>
                        <a:spcAft>
                          <a:spcPts val="0"/>
                        </a:spcAft>
                        <a:buFont typeface="+mj-lt"/>
                        <a:buAutoNum type="arabicPeriod"/>
                      </a:pPr>
                      <a:r>
                        <a:rPr lang="en-GB" sz="1600" dirty="0">
                          <a:effectLst/>
                          <a:latin typeface="Tw Cen MT" panose="020B0602020104020603" pitchFamily="34" charset="0"/>
                        </a:rPr>
                        <a:t>Research Feminism and produce a fact sheet outlining the definitions and provide examples.</a:t>
                      </a:r>
                    </a:p>
                    <a:p>
                      <a:pPr marL="0" lvl="0" indent="0" algn="l">
                        <a:lnSpc>
                          <a:spcPct val="115000"/>
                        </a:lnSpc>
                        <a:spcAft>
                          <a:spcPts val="0"/>
                        </a:spcAft>
                        <a:buFont typeface="+mj-lt"/>
                        <a:buNone/>
                      </a:pPr>
                      <a:endParaRPr lang="en-GB" sz="1600" dirty="0">
                        <a:effectLst/>
                        <a:latin typeface="Tw Cen MT" panose="020B0602020104020603" pitchFamily="34" charset="0"/>
                      </a:endParaRPr>
                    </a:p>
                    <a:p>
                      <a:pPr marL="0" lvl="0" indent="0" algn="l">
                        <a:lnSpc>
                          <a:spcPct val="115000"/>
                        </a:lnSpc>
                        <a:spcAft>
                          <a:spcPts val="0"/>
                        </a:spcAft>
                        <a:buFont typeface="+mj-lt"/>
                        <a:buNone/>
                      </a:pPr>
                      <a:r>
                        <a:rPr lang="en-GB" sz="1600" dirty="0">
                          <a:effectLst/>
                          <a:latin typeface="Tw Cen MT" panose="020B0602020104020603" pitchFamily="34" charset="0"/>
                        </a:rPr>
                        <a:t>3.</a:t>
                      </a:r>
                      <a:r>
                        <a:rPr lang="en-GB" sz="1600" baseline="0" dirty="0">
                          <a:effectLst/>
                          <a:latin typeface="Tw Cen MT" panose="020B0602020104020603" pitchFamily="34" charset="0"/>
                        </a:rPr>
                        <a:t> </a:t>
                      </a:r>
                      <a:r>
                        <a:rPr lang="en-GB" sz="1600" dirty="0">
                          <a:effectLst/>
                          <a:latin typeface="Tw Cen MT" panose="020B0602020104020603" pitchFamily="34" charset="0"/>
                        </a:rPr>
                        <a:t>Research @</a:t>
                      </a:r>
                      <a:r>
                        <a:rPr lang="en-GB" sz="1600" baseline="0" dirty="0">
                          <a:effectLst/>
                          <a:latin typeface="Tw Cen MT" panose="020B0602020104020603" pitchFamily="34" charset="0"/>
                        </a:rPr>
                        <a:t> or </a:t>
                      </a:r>
                      <a:r>
                        <a:rPr lang="en-GB" sz="1600" dirty="0">
                          <a:effectLst/>
                          <a:latin typeface="Tw Cen MT" panose="020B0602020104020603" pitchFamily="34" charset="0"/>
                        </a:rPr>
                        <a:t>#</a:t>
                      </a:r>
                      <a:r>
                        <a:rPr lang="en-GB" sz="1600" dirty="0" err="1">
                          <a:effectLst/>
                          <a:latin typeface="Tw Cen MT" panose="020B0602020104020603" pitchFamily="34" charset="0"/>
                        </a:rPr>
                        <a:t>EverydaySexism</a:t>
                      </a:r>
                      <a:endParaRPr lang="en-GB" sz="1600" dirty="0">
                        <a:effectLst/>
                        <a:latin typeface="Tw Cen MT" panose="020B0602020104020603" pitchFamily="34" charset="0"/>
                      </a:endParaRPr>
                    </a:p>
                    <a:p>
                      <a:pPr marL="342900" lvl="0" indent="-342900" algn="l">
                        <a:lnSpc>
                          <a:spcPct val="115000"/>
                        </a:lnSpc>
                        <a:spcAft>
                          <a:spcPts val="0"/>
                        </a:spcAft>
                        <a:buFont typeface="+mj-lt"/>
                        <a:buAutoNum type="arabicPeriod"/>
                      </a:pPr>
                      <a:endParaRPr lang="en-GB" sz="1600" dirty="0">
                        <a:effectLst/>
                        <a:latin typeface="Tw Cen MT" panose="020B0602020104020603" pitchFamily="34" charset="0"/>
                        <a:ea typeface="Calibri"/>
                        <a:cs typeface="Times New Roman"/>
                      </a:endParaRPr>
                    </a:p>
                    <a:p>
                      <a:pPr marL="285750" lvl="0" indent="-285750" algn="l">
                        <a:lnSpc>
                          <a:spcPct val="115000"/>
                        </a:lnSpc>
                        <a:spcAft>
                          <a:spcPts val="0"/>
                        </a:spcAft>
                        <a:buFont typeface="Arial" panose="020B0604020202020204" pitchFamily="34" charset="0"/>
                        <a:buChar char="•"/>
                      </a:pPr>
                      <a:r>
                        <a:rPr lang="en-GB" sz="1600" dirty="0">
                          <a:effectLst/>
                          <a:latin typeface="Tw Cen MT" panose="020B0602020104020603" pitchFamily="34" charset="0"/>
                          <a:ea typeface="Calibri"/>
                          <a:cs typeface="Times New Roman"/>
                        </a:rPr>
                        <a:t>What</a:t>
                      </a:r>
                      <a:r>
                        <a:rPr lang="en-GB" sz="1600" baseline="0" dirty="0">
                          <a:effectLst/>
                          <a:latin typeface="Tw Cen MT" panose="020B0602020104020603" pitchFamily="34" charset="0"/>
                          <a:ea typeface="Calibri"/>
                          <a:cs typeface="Times New Roman"/>
                        </a:rPr>
                        <a:t> is the project?</a:t>
                      </a:r>
                    </a:p>
                    <a:p>
                      <a:pPr marL="285750" lvl="0" indent="-285750" algn="l">
                        <a:lnSpc>
                          <a:spcPct val="115000"/>
                        </a:lnSpc>
                        <a:spcAft>
                          <a:spcPts val="0"/>
                        </a:spcAft>
                        <a:buFont typeface="Arial" panose="020B0604020202020204" pitchFamily="34" charset="0"/>
                        <a:buChar char="•"/>
                      </a:pPr>
                      <a:r>
                        <a:rPr lang="en-GB" sz="1600" baseline="0" dirty="0">
                          <a:effectLst/>
                          <a:latin typeface="Tw Cen MT" panose="020B0602020104020603" pitchFamily="34" charset="0"/>
                          <a:ea typeface="Calibri"/>
                          <a:cs typeface="Times New Roman"/>
                        </a:rPr>
                        <a:t>What examples do they give of modern sexism?</a:t>
                      </a:r>
                    </a:p>
                    <a:p>
                      <a:pPr marL="285750" lvl="0" indent="-285750" algn="l">
                        <a:lnSpc>
                          <a:spcPct val="115000"/>
                        </a:lnSpc>
                        <a:spcAft>
                          <a:spcPts val="0"/>
                        </a:spcAft>
                        <a:buFont typeface="Arial" panose="020B0604020202020204" pitchFamily="34" charset="0"/>
                        <a:buChar char="•"/>
                      </a:pPr>
                      <a:r>
                        <a:rPr lang="en-GB" sz="1600" baseline="0" dirty="0">
                          <a:effectLst/>
                          <a:latin typeface="Tw Cen MT" panose="020B0602020104020603" pitchFamily="34" charset="0"/>
                          <a:ea typeface="Calibri"/>
                          <a:cs typeface="Times New Roman"/>
                        </a:rPr>
                        <a:t>Do you think sexism is still a problem today? Why? </a:t>
                      </a:r>
                    </a:p>
                    <a:p>
                      <a:pPr marL="285750" lvl="0" indent="-285750" algn="l">
                        <a:lnSpc>
                          <a:spcPct val="115000"/>
                        </a:lnSpc>
                        <a:spcAft>
                          <a:spcPts val="0"/>
                        </a:spcAft>
                        <a:buFont typeface="Arial" panose="020B0604020202020204" pitchFamily="34" charset="0"/>
                        <a:buChar char="•"/>
                      </a:pPr>
                      <a:r>
                        <a:rPr lang="en-GB" sz="1600" baseline="0" dirty="0">
                          <a:effectLst/>
                          <a:latin typeface="Tw Cen MT" panose="020B0602020104020603" pitchFamily="34" charset="0"/>
                          <a:ea typeface="Calibri"/>
                          <a:cs typeface="Times New Roman"/>
                        </a:rPr>
                        <a:t>Do ALL women have the experience? Explain you answer? Explain!  </a:t>
                      </a:r>
                    </a:p>
                  </a:txBody>
                  <a:tcPr marL="114300" marR="114300" marT="0" marB="0"/>
                </a:tc>
                <a:extLst>
                  <a:ext uri="{0D108BD9-81ED-4DB2-BD59-A6C34878D82A}">
                    <a16:rowId xmlns:a16="http://schemas.microsoft.com/office/drawing/2014/main" val="10000"/>
                  </a:ext>
                </a:extLst>
              </a:tr>
            </a:tbl>
          </a:graphicData>
        </a:graphic>
      </p:graphicFrame>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91" t="14844" r="29774" b="13102"/>
          <a:stretch/>
        </p:blipFill>
        <p:spPr bwMode="auto">
          <a:xfrm>
            <a:off x="1941302" y="5588109"/>
            <a:ext cx="940421" cy="96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17121" y="6986644"/>
            <a:ext cx="2180110" cy="2246769"/>
          </a:xfrm>
          <a:prstGeom prst="rect">
            <a:avLst/>
          </a:prstGeom>
          <a:noFill/>
        </p:spPr>
        <p:txBody>
          <a:bodyPr wrap="square" rtlCol="0">
            <a:spAutoFit/>
          </a:bodyPr>
          <a:lstStyle/>
          <a:p>
            <a:pPr marL="342900" indent="-342900">
              <a:buFont typeface="+mj-lt"/>
              <a:buAutoNum type="arabicPeriod" startAt="4"/>
            </a:pPr>
            <a:r>
              <a:rPr lang="en-GB" sz="2000" dirty="0">
                <a:latin typeface="Tw Cen MT" panose="020B0602020104020603" pitchFamily="34" charset="0"/>
              </a:rPr>
              <a:t>Research examples of gender inequality within the UK in contemporary society.</a:t>
            </a:r>
          </a:p>
        </p:txBody>
      </p:sp>
      <p:pic>
        <p:nvPicPr>
          <p:cNvPr id="4102" name="Picture 6" descr="http://girltalkhq.com/wp-content/uploads/2013/06/733917_504266326275369_1722935621_n.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77" t="29267" r="31246" b="35367"/>
          <a:stretch/>
        </p:blipFill>
        <p:spPr bwMode="auto">
          <a:xfrm>
            <a:off x="302796" y="798374"/>
            <a:ext cx="2108717" cy="144515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23646" t="50000" r="59395" b="27344"/>
          <a:stretch/>
        </p:blipFill>
        <p:spPr bwMode="auto">
          <a:xfrm>
            <a:off x="804068" y="2272421"/>
            <a:ext cx="2206546"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23646" t="49783" r="59395" b="27344"/>
          <a:stretch/>
        </p:blipFill>
        <p:spPr bwMode="auto">
          <a:xfrm>
            <a:off x="253882" y="4117877"/>
            <a:ext cx="2206546" cy="167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EB0879A-50E4-4326-BA4E-C8E3B081E748}"/>
              </a:ext>
            </a:extLst>
          </p:cNvPr>
          <p:cNvPicPr>
            <a:picLocks noChangeAspect="1"/>
          </p:cNvPicPr>
          <p:nvPr/>
        </p:nvPicPr>
        <p:blipFill rotWithShape="1">
          <a:blip r:embed="rId8">
            <a:extLst>
              <a:ext uri="{28A0092B-C50C-407E-A947-70E740481C1C}">
                <a14:useLocalDpi xmlns:a14="http://schemas.microsoft.com/office/drawing/2010/main" val="0"/>
              </a:ext>
            </a:extLst>
          </a:blip>
          <a:srcRect b="4044"/>
          <a:stretch/>
        </p:blipFill>
        <p:spPr>
          <a:xfrm>
            <a:off x="2745676" y="6802548"/>
            <a:ext cx="3635652" cy="2739443"/>
          </a:xfrm>
          <a:prstGeom prst="rect">
            <a:avLst/>
          </a:prstGeom>
        </p:spPr>
      </p:pic>
    </p:spTree>
    <p:extLst>
      <p:ext uri="{BB962C8B-B14F-4D97-AF65-F5344CB8AC3E}">
        <p14:creationId xmlns:p14="http://schemas.microsoft.com/office/powerpoint/2010/main" val="148871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690" y="344959"/>
            <a:ext cx="5976664" cy="523220"/>
          </a:xfrm>
          <a:prstGeom prst="rect">
            <a:avLst/>
          </a:prstGeom>
          <a:noFill/>
        </p:spPr>
        <p:txBody>
          <a:bodyPr wrap="square" rtlCol="0">
            <a:spAutoFit/>
          </a:bodyPr>
          <a:lstStyle/>
          <a:p>
            <a:pPr algn="ctr"/>
            <a:r>
              <a:rPr lang="en-GB" sz="2800" b="1" dirty="0">
                <a:ln w="18415" cmpd="sng">
                  <a:solidFill>
                    <a:schemeClr val="accent6"/>
                  </a:solidFill>
                  <a:prstDash val="solid"/>
                </a:ln>
                <a:effectLst>
                  <a:outerShdw blurRad="63500" dir="3600000" algn="tl" rotWithShape="0">
                    <a:srgbClr val="000000">
                      <a:alpha val="70000"/>
                    </a:srgbClr>
                  </a:outerShdw>
                </a:effectLst>
                <a:latin typeface="Tw Cen MT" panose="020B0602020104020603" pitchFamily="34" charset="0"/>
              </a:rPr>
              <a:t>Task 3: </a:t>
            </a:r>
            <a:r>
              <a:rPr lang="en-GB" sz="2800" b="1" dirty="0">
                <a:ln w="18415" cmpd="sng">
                  <a:noFill/>
                  <a:prstDash val="solid"/>
                </a:ln>
                <a:latin typeface="Tw Cen MT" panose="020B0602020104020603" pitchFamily="34" charset="0"/>
              </a:rPr>
              <a:t>Magnificent Marxists…</a:t>
            </a:r>
            <a:endParaRPr lang="en-GB" sz="2800" b="1" dirty="0">
              <a:ln w="18415" cmpd="sng">
                <a:noFill/>
                <a:prstDash val="solid"/>
              </a:ln>
              <a:effectLst>
                <a:outerShdw blurRad="63500" dir="3600000" algn="tl" rotWithShape="0">
                  <a:srgbClr val="000000">
                    <a:alpha val="70000"/>
                  </a:srgbClr>
                </a:outerShdw>
              </a:effectLst>
              <a:latin typeface="Tw Cen MT" panose="020B0602020104020603" pitchFamily="34" charset="0"/>
            </a:endParaRPr>
          </a:p>
        </p:txBody>
      </p:sp>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02985"/>
              </p:ext>
            </p:extLst>
          </p:nvPr>
        </p:nvGraphicFramePr>
        <p:xfrm>
          <a:off x="260648" y="3779538"/>
          <a:ext cx="6017115" cy="2944368"/>
        </p:xfrm>
        <a:graphic>
          <a:graphicData uri="http://schemas.openxmlformats.org/drawingml/2006/table">
            <a:tbl>
              <a:tblPr>
                <a:tableStyleId>{2D5ABB26-0587-4C30-8999-92F81FD0307C}</a:tableStyleId>
              </a:tblPr>
              <a:tblGrid>
                <a:gridCol w="6017115">
                  <a:extLst>
                    <a:ext uri="{9D8B030D-6E8A-4147-A177-3AD203B41FA5}">
                      <a16:colId xmlns:a16="http://schemas.microsoft.com/office/drawing/2014/main" val="20000"/>
                    </a:ext>
                  </a:extLst>
                </a:gridCol>
              </a:tblGrid>
              <a:tr h="2942624">
                <a:tc>
                  <a:txBody>
                    <a:bodyPr/>
                    <a:lstStyle/>
                    <a:p>
                      <a:pPr marL="457200" lvl="0" indent="-457200" algn="l">
                        <a:lnSpc>
                          <a:spcPct val="115000"/>
                        </a:lnSpc>
                        <a:spcAft>
                          <a:spcPts val="0"/>
                        </a:spcAft>
                        <a:buFont typeface="+mj-lt"/>
                        <a:buAutoNum type="arabicPeriod" startAt="2"/>
                      </a:pPr>
                      <a:r>
                        <a:rPr lang="en-GB" sz="1400" dirty="0">
                          <a:effectLst/>
                          <a:latin typeface="Tw Cen MT" panose="020B0602020104020603" pitchFamily="34" charset="0"/>
                        </a:rPr>
                        <a:t>Define all key words on the video clip.</a:t>
                      </a:r>
                    </a:p>
                    <a:p>
                      <a:pPr marL="342900" lvl="0" indent="-342900" algn="l">
                        <a:lnSpc>
                          <a:spcPct val="115000"/>
                        </a:lnSpc>
                        <a:spcAft>
                          <a:spcPts val="0"/>
                        </a:spcAft>
                        <a:buFont typeface="+mj-lt"/>
                        <a:buAutoNum type="arabicPeriod" startAt="2"/>
                      </a:pPr>
                      <a:endParaRPr lang="en-GB" sz="1400" dirty="0">
                        <a:effectLst/>
                        <a:latin typeface="Tw Cen MT" panose="020B0602020104020603" pitchFamily="34" charset="0"/>
                      </a:endParaRPr>
                    </a:p>
                    <a:p>
                      <a:pPr marL="342900" lvl="0" indent="-342900" algn="l">
                        <a:lnSpc>
                          <a:spcPct val="115000"/>
                        </a:lnSpc>
                        <a:spcAft>
                          <a:spcPts val="0"/>
                        </a:spcAft>
                        <a:buFont typeface="+mj-lt"/>
                        <a:buAutoNum type="arabicPeriod" startAt="2"/>
                      </a:pPr>
                      <a:r>
                        <a:rPr lang="en-GB" sz="1400" dirty="0">
                          <a:effectLst/>
                          <a:latin typeface="Tw Cen MT" panose="020B0602020104020603" pitchFamily="34" charset="0"/>
                        </a:rPr>
                        <a:t>Research Marxism and produce a fact sheet outlining the difference between the bourgeoisie and the proletariat.  </a:t>
                      </a:r>
                    </a:p>
                    <a:p>
                      <a:pPr marL="342900" lvl="0" indent="-342900" algn="l">
                        <a:lnSpc>
                          <a:spcPct val="115000"/>
                        </a:lnSpc>
                        <a:spcAft>
                          <a:spcPts val="0"/>
                        </a:spcAft>
                        <a:buFont typeface="+mj-lt"/>
                        <a:buAutoNum type="arabicPeriod" startAt="2"/>
                      </a:pPr>
                      <a:endParaRPr lang="en-GB" sz="1400" dirty="0">
                        <a:effectLst/>
                        <a:latin typeface="Tw Cen MT" panose="020B0602020104020603" pitchFamily="34" charset="0"/>
                      </a:endParaRPr>
                    </a:p>
                    <a:p>
                      <a:pPr marL="342900" lvl="0" indent="-342900" algn="l">
                        <a:lnSpc>
                          <a:spcPct val="115000"/>
                        </a:lnSpc>
                        <a:spcAft>
                          <a:spcPts val="0"/>
                        </a:spcAft>
                        <a:buFont typeface="+mj-lt"/>
                        <a:buAutoNum type="arabicPeriod" startAt="2"/>
                      </a:pPr>
                      <a:r>
                        <a:rPr lang="en-GB" sz="1400" dirty="0">
                          <a:latin typeface="Tw Cen MT" panose="020B0602020104020603" pitchFamily="34" charset="0"/>
                        </a:rPr>
                        <a:t>Research examples of class inequality within the UK in contemporary Society.</a:t>
                      </a:r>
                    </a:p>
                    <a:p>
                      <a:pPr marL="342900" lvl="0" indent="-342900" algn="l">
                        <a:lnSpc>
                          <a:spcPct val="115000"/>
                        </a:lnSpc>
                        <a:spcAft>
                          <a:spcPts val="0"/>
                        </a:spcAft>
                        <a:buFont typeface="+mj-lt"/>
                        <a:buAutoNum type="arabicPeriod" startAt="2"/>
                      </a:pPr>
                      <a:endParaRPr lang="en-GB" sz="1400" dirty="0">
                        <a:latin typeface="Tw Cen MT" panose="020B0602020104020603" pitchFamily="34" charset="0"/>
                      </a:endParaRPr>
                    </a:p>
                    <a:p>
                      <a:pPr marL="342900" lvl="0" indent="-342900" algn="l">
                        <a:lnSpc>
                          <a:spcPct val="115000"/>
                        </a:lnSpc>
                        <a:spcAft>
                          <a:spcPts val="0"/>
                        </a:spcAft>
                        <a:buFont typeface="+mj-lt"/>
                        <a:buAutoNum type="arabicPeriod" startAt="2"/>
                      </a:pPr>
                      <a:r>
                        <a:rPr lang="en-GB" sz="1400" dirty="0">
                          <a:latin typeface="Tw Cen MT" panose="020B0602020104020603" pitchFamily="34" charset="0"/>
                        </a:rPr>
                        <a:t>Choose one of the examples and explain </a:t>
                      </a:r>
                      <a:r>
                        <a:rPr lang="en-GB" sz="1400" baseline="0" dirty="0">
                          <a:latin typeface="Tw Cen MT" panose="020B0602020104020603" pitchFamily="34" charset="0"/>
                        </a:rPr>
                        <a:t>how a Marxist would interpret the situation </a:t>
                      </a:r>
                    </a:p>
                    <a:p>
                      <a:pPr marL="342900" lvl="0" indent="-342900" algn="l">
                        <a:lnSpc>
                          <a:spcPct val="115000"/>
                        </a:lnSpc>
                        <a:spcAft>
                          <a:spcPts val="0"/>
                        </a:spcAft>
                        <a:buFont typeface="+mj-lt"/>
                        <a:buAutoNum type="arabicPeriod" startAt="2"/>
                      </a:pPr>
                      <a:endParaRPr lang="en-GB" sz="1400" baseline="0" dirty="0">
                        <a:latin typeface="Tw Cen MT" panose="020B0602020104020603" pitchFamily="34" charset="0"/>
                      </a:endParaRPr>
                    </a:p>
                    <a:p>
                      <a:pPr marL="342900" lvl="0" indent="-342900" algn="l">
                        <a:lnSpc>
                          <a:spcPct val="115000"/>
                        </a:lnSpc>
                        <a:spcAft>
                          <a:spcPts val="0"/>
                        </a:spcAft>
                        <a:buFont typeface="+mj-lt"/>
                        <a:buAutoNum type="arabicPeriod" startAt="2"/>
                      </a:pPr>
                      <a:r>
                        <a:rPr lang="en-GB" sz="1400" baseline="0" dirty="0">
                          <a:latin typeface="Tw Cen MT" panose="020B0602020104020603" pitchFamily="34" charset="0"/>
                        </a:rPr>
                        <a:t>How would a functionalist counter this approach? </a:t>
                      </a:r>
                      <a:endParaRPr lang="en-GB" sz="1400" dirty="0">
                        <a:latin typeface="Tw Cen MT" panose="020B0602020104020603" pitchFamily="34" charset="0"/>
                      </a:endParaRPr>
                    </a:p>
                    <a:p>
                      <a:pPr marL="0" lvl="0" indent="0" algn="l">
                        <a:lnSpc>
                          <a:spcPct val="115000"/>
                        </a:lnSpc>
                        <a:spcAft>
                          <a:spcPts val="0"/>
                        </a:spcAft>
                        <a:buFont typeface="+mj-lt"/>
                        <a:buNone/>
                      </a:pPr>
                      <a:endParaRPr lang="en-GB" sz="1400" dirty="0">
                        <a:effectLst/>
                        <a:latin typeface="Tw Cen MT" panose="020B0602020104020603" pitchFamily="34" charset="0"/>
                        <a:ea typeface="Calibri"/>
                        <a:cs typeface="Times New Roman"/>
                      </a:endParaRPr>
                    </a:p>
                  </a:txBody>
                  <a:tcPr marL="114300" marR="114300" marT="0" marB="0"/>
                </a:tc>
                <a:extLst>
                  <a:ext uri="{0D108BD9-81ED-4DB2-BD59-A6C34878D82A}">
                    <a16:rowId xmlns:a16="http://schemas.microsoft.com/office/drawing/2014/main" val="10000"/>
                  </a:ext>
                </a:extLst>
              </a:tr>
            </a:tbl>
          </a:graphicData>
        </a:graphic>
      </p:graphicFrame>
      <p:sp>
        <p:nvSpPr>
          <p:cNvPr id="7" name="Rectangle 6"/>
          <p:cNvSpPr/>
          <p:nvPr/>
        </p:nvSpPr>
        <p:spPr>
          <a:xfrm>
            <a:off x="531584" y="990952"/>
            <a:ext cx="3429000" cy="1131528"/>
          </a:xfrm>
          <a:prstGeom prst="rect">
            <a:avLst/>
          </a:prstGeom>
        </p:spPr>
        <p:txBody>
          <a:bodyPr>
            <a:spAutoFit/>
          </a:bodyPr>
          <a:lstStyle/>
          <a:p>
            <a:pPr marL="342900" lvl="0" indent="-342900">
              <a:lnSpc>
                <a:spcPct val="115000"/>
              </a:lnSpc>
              <a:buFont typeface="+mj-lt"/>
              <a:buAutoNum type="arabicPeriod"/>
            </a:pPr>
            <a:r>
              <a:rPr lang="en-GB" sz="2000" dirty="0">
                <a:latin typeface="Tw Cen MT" panose="020B0602020104020603" pitchFamily="34" charset="0"/>
              </a:rPr>
              <a:t>Watch YouTube clip: </a:t>
            </a:r>
            <a:r>
              <a:rPr lang="en-GB" sz="2000" u="sng" dirty="0">
                <a:latin typeface="Tw Cen MT" panose="020B0602020104020603" pitchFamily="34" charset="0"/>
                <a:hlinkClick r:id="rId2"/>
              </a:rPr>
              <a:t>https://www.youtube.com/watch?v=Vz3eOb6Yl1s</a:t>
            </a:r>
            <a:endParaRPr lang="en-GB" sz="2000" dirty="0">
              <a:latin typeface="Tw Cen MT" panose="020B0602020104020603" pitchFamily="34" charset="0"/>
            </a:endParaRPr>
          </a:p>
        </p:txBody>
      </p:sp>
      <p:pic>
        <p:nvPicPr>
          <p:cNvPr id="3" name="Picture 2">
            <a:extLst>
              <a:ext uri="{FF2B5EF4-FFF2-40B4-BE49-F238E27FC236}">
                <a16:creationId xmlns:a16="http://schemas.microsoft.com/office/drawing/2014/main" id="{07054A24-0380-49DA-8359-7A2133720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149" y="1046945"/>
            <a:ext cx="2465895" cy="2465895"/>
          </a:xfrm>
          <a:prstGeom prst="rect">
            <a:avLst/>
          </a:prstGeom>
        </p:spPr>
      </p:pic>
      <p:pic>
        <p:nvPicPr>
          <p:cNvPr id="8" name="Picture 7">
            <a:extLst>
              <a:ext uri="{FF2B5EF4-FFF2-40B4-BE49-F238E27FC236}">
                <a16:creationId xmlns:a16="http://schemas.microsoft.com/office/drawing/2014/main" id="{A2FEA885-9513-4F16-8A22-5EC0A8A49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431" y="2265895"/>
            <a:ext cx="2915916" cy="1433659"/>
          </a:xfrm>
          <a:prstGeom prst="rect">
            <a:avLst/>
          </a:prstGeom>
        </p:spPr>
      </p:pic>
      <p:pic>
        <p:nvPicPr>
          <p:cNvPr id="11" name="Picture 10">
            <a:extLst>
              <a:ext uri="{FF2B5EF4-FFF2-40B4-BE49-F238E27FC236}">
                <a16:creationId xmlns:a16="http://schemas.microsoft.com/office/drawing/2014/main" id="{4D4446EC-38BF-4A7D-8AE6-82F69993C2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855" y="6715075"/>
            <a:ext cx="5094819" cy="2870081"/>
          </a:xfrm>
          <a:prstGeom prst="rect">
            <a:avLst/>
          </a:prstGeom>
        </p:spPr>
      </p:pic>
    </p:spTree>
    <p:extLst>
      <p:ext uri="{BB962C8B-B14F-4D97-AF65-F5344CB8AC3E}">
        <p14:creationId xmlns:p14="http://schemas.microsoft.com/office/powerpoint/2010/main" val="813094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TotalTime>
  <Words>2608</Words>
  <Application>Microsoft Office PowerPoint</Application>
  <PresentationFormat>A4 Paper (210x297 mm)</PresentationFormat>
  <Paragraphs>407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 New Roman</vt:lpstr>
      <vt:lpstr>Tw Cen MT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Bilton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Georgette</cp:lastModifiedBy>
  <cp:revision>97</cp:revision>
  <dcterms:created xsi:type="dcterms:W3CDTF">2015-06-03T18:33:21Z</dcterms:created>
  <dcterms:modified xsi:type="dcterms:W3CDTF">2020-04-30T15:43:42Z</dcterms:modified>
</cp:coreProperties>
</file>