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53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1.xml" ContentType="application/vnd.openxmlformats-officedocument.presentationml.slide+xml"/>
  <Override PartName="/ppt/slides/slide34.xml" ContentType="application/vnd.openxmlformats-officedocument.presentationml.slide+xml"/>
  <Override PartName="/ppt/slides/slide36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6" r:id="rId2"/>
    <p:sldId id="317" r:id="rId3"/>
    <p:sldId id="256" r:id="rId4"/>
    <p:sldId id="314" r:id="rId5"/>
    <p:sldId id="315" r:id="rId6"/>
    <p:sldId id="313" r:id="rId7"/>
    <p:sldId id="311" r:id="rId8"/>
    <p:sldId id="312" r:id="rId9"/>
    <p:sldId id="274" r:id="rId10"/>
    <p:sldId id="258" r:id="rId11"/>
    <p:sldId id="308" r:id="rId12"/>
    <p:sldId id="310" r:id="rId13"/>
    <p:sldId id="261" r:id="rId14"/>
    <p:sldId id="266" r:id="rId15"/>
    <p:sldId id="265" r:id="rId16"/>
    <p:sldId id="275" r:id="rId17"/>
    <p:sldId id="259" r:id="rId18"/>
    <p:sldId id="263" r:id="rId19"/>
    <p:sldId id="304" r:id="rId20"/>
    <p:sldId id="267" r:id="rId21"/>
    <p:sldId id="269" r:id="rId22"/>
    <p:sldId id="295" r:id="rId23"/>
    <p:sldId id="301" r:id="rId24"/>
    <p:sldId id="305" r:id="rId25"/>
    <p:sldId id="306" r:id="rId26"/>
    <p:sldId id="302" r:id="rId27"/>
    <p:sldId id="307" r:id="rId28"/>
    <p:sldId id="303" r:id="rId29"/>
    <p:sldId id="300" r:id="rId30"/>
    <p:sldId id="281" r:id="rId31"/>
    <p:sldId id="285" r:id="rId32"/>
    <p:sldId id="286" r:id="rId33"/>
    <p:sldId id="296" r:id="rId34"/>
    <p:sldId id="297" r:id="rId35"/>
    <p:sldId id="298" r:id="rId36"/>
    <p:sldId id="299" r:id="rId37"/>
    <p:sldId id="288" r:id="rId38"/>
    <p:sldId id="289" r:id="rId39"/>
    <p:sldId id="290" r:id="rId40"/>
    <p:sldId id="279" r:id="rId41"/>
    <p:sldId id="270" r:id="rId42"/>
    <p:sldId id="294" r:id="rId43"/>
    <p:sldId id="293" r:id="rId44"/>
    <p:sldId id="280" r:id="rId45"/>
    <p:sldId id="287" r:id="rId46"/>
    <p:sldId id="268" r:id="rId47"/>
    <p:sldId id="292" r:id="rId48"/>
    <p:sldId id="282" r:id="rId49"/>
    <p:sldId id="257" r:id="rId50"/>
    <p:sldId id="283" r:id="rId51"/>
    <p:sldId id="309" r:id="rId52"/>
    <p:sldId id="284" r:id="rId53"/>
    <p:sldId id="291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3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customXml" Target="../customXml/item3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EE0F-8F6F-4D1C-A467-9C539D76E214}" type="datetimeFigureOut">
              <a:rPr lang="en-GB" smtClean="0"/>
              <a:t>08/07/2021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07CF-251D-4268-A25A-8FBB6F297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709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EE0F-8F6F-4D1C-A467-9C539D76E214}" type="datetimeFigureOut">
              <a:rPr lang="en-GB" smtClean="0"/>
              <a:t>08/07/2021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07CF-251D-4268-A25A-8FBB6F297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649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EE0F-8F6F-4D1C-A467-9C539D76E214}" type="datetimeFigureOut">
              <a:rPr lang="en-GB" smtClean="0"/>
              <a:t>08/07/2021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07CF-251D-4268-A25A-8FBB6F297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449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EE0F-8F6F-4D1C-A467-9C539D76E214}" type="datetimeFigureOut">
              <a:rPr lang="en-GB" smtClean="0"/>
              <a:t>08/07/2021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07CF-251D-4268-A25A-8FBB6F297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744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EE0F-8F6F-4D1C-A467-9C539D76E214}" type="datetimeFigureOut">
              <a:rPr lang="en-GB" smtClean="0"/>
              <a:t>08/07/2021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07CF-251D-4268-A25A-8FBB6F297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072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EE0F-8F6F-4D1C-A467-9C539D76E214}" type="datetimeFigureOut">
              <a:rPr lang="en-GB" smtClean="0"/>
              <a:t>08/07/2021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07CF-251D-4268-A25A-8FBB6F297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169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EE0F-8F6F-4D1C-A467-9C539D76E214}" type="datetimeFigureOut">
              <a:rPr lang="en-GB" smtClean="0"/>
              <a:t>08/07/2021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07CF-251D-4268-A25A-8FBB6F297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018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EE0F-8F6F-4D1C-A467-9C539D76E214}" type="datetimeFigureOut">
              <a:rPr lang="en-GB" smtClean="0"/>
              <a:t>08/07/2021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07CF-251D-4268-A25A-8FBB6F297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094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EE0F-8F6F-4D1C-A467-9C539D76E214}" type="datetimeFigureOut">
              <a:rPr lang="en-GB" smtClean="0"/>
              <a:t>08/07/2021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07CF-251D-4268-A25A-8FBB6F297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813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EE0F-8F6F-4D1C-A467-9C539D76E214}" type="datetimeFigureOut">
              <a:rPr lang="en-GB" smtClean="0"/>
              <a:t>08/07/2021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07CF-251D-4268-A25A-8FBB6F297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528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EE0F-8F6F-4D1C-A467-9C539D76E214}" type="datetimeFigureOut">
              <a:rPr lang="en-GB" smtClean="0"/>
              <a:t>08/07/2021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07CF-251D-4268-A25A-8FBB6F297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430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9EE0F-8F6F-4D1C-A467-9C539D76E214}" type="datetimeFigureOut">
              <a:rPr lang="en-GB" smtClean="0"/>
              <a:t>08/07/2021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907CF-251D-4268-A25A-8FBB6F297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78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4176464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sz="3600" dirty="0" smtClean="0"/>
              <a:t>Edexcel </a:t>
            </a:r>
            <a:r>
              <a:rPr lang="en-GB" sz="3600" dirty="0" err="1" smtClean="0"/>
              <a:t>Pearsons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/>
              <a:t>A Level</a:t>
            </a:r>
            <a:br>
              <a:rPr lang="en-GB" sz="3600" dirty="0" smtClean="0"/>
            </a:br>
            <a:r>
              <a:rPr lang="en-GB" sz="3600" dirty="0" smtClean="0"/>
              <a:t>Art </a:t>
            </a:r>
            <a:r>
              <a:rPr lang="en-GB" sz="3600" dirty="0"/>
              <a:t>and </a:t>
            </a:r>
            <a:r>
              <a:rPr lang="en-GB" sz="3600" dirty="0" smtClean="0"/>
              <a:t>Design</a:t>
            </a:r>
            <a:br>
              <a:rPr lang="en-GB" sz="3600" dirty="0" smtClean="0"/>
            </a:br>
            <a:r>
              <a:rPr lang="en-GB" sz="3600" dirty="0" smtClean="0"/>
              <a:t>in 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/>
              <a:t>Fine Art </a:t>
            </a:r>
            <a:br>
              <a:rPr lang="en-GB" sz="3600" dirty="0" smtClean="0"/>
            </a:br>
            <a:r>
              <a:rPr lang="en-GB" sz="3600" dirty="0" smtClean="0"/>
              <a:t>or</a:t>
            </a:r>
            <a:br>
              <a:rPr lang="en-GB" sz="3600" dirty="0" smtClean="0"/>
            </a:br>
            <a:r>
              <a:rPr lang="en-GB" sz="3600" dirty="0" smtClean="0"/>
              <a:t>Photography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941168"/>
            <a:ext cx="7772400" cy="18002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sz="4400" dirty="0" smtClean="0">
                <a:solidFill>
                  <a:schemeClr val="tx1"/>
                </a:solidFill>
              </a:rPr>
              <a:t>2 Year Linear Course</a:t>
            </a:r>
          </a:p>
          <a:p>
            <a:r>
              <a:rPr lang="en-GB" sz="4400" dirty="0" smtClean="0">
                <a:solidFill>
                  <a:schemeClr val="tx1"/>
                </a:solidFill>
              </a:rPr>
              <a:t>2021 - 2022</a:t>
            </a:r>
            <a:endParaRPr lang="en-GB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51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GB" sz="6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Mind Map Ideas</a:t>
            </a:r>
            <a:endParaRPr lang="en-GB" sz="66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0"/>
            <a:ext cx="6430059" cy="510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90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9" b="21442"/>
          <a:stretch/>
        </p:blipFill>
        <p:spPr bwMode="auto">
          <a:xfrm rot="16200000">
            <a:off x="1702972" y="-470724"/>
            <a:ext cx="5832647" cy="772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0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6672"/>
            <a:ext cx="4338985" cy="614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21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786" y="404664"/>
            <a:ext cx="5622215" cy="593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01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79352" y="-859072"/>
            <a:ext cx="4298826" cy="884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52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464871" cy="560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70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9328"/>
            <a:ext cx="8438049" cy="575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10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GB" sz="6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Artist Exploration</a:t>
            </a:r>
            <a:endParaRPr lang="en-GB" sz="66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97530"/>
            <a:ext cx="7403448" cy="507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84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018" r="1374" b="22202"/>
          <a:stretch/>
        </p:blipFill>
        <p:spPr bwMode="auto">
          <a:xfrm>
            <a:off x="683568" y="548680"/>
            <a:ext cx="8023544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98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07624" y="44704"/>
            <a:ext cx="5228406" cy="69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23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lumMod val="75000"/>
            </a:schemeClr>
          </a:solidFill>
        </p:spPr>
        <p:txBody>
          <a:bodyPr>
            <a:normAutofit fontScale="77500" lnSpcReduction="20000"/>
          </a:bodyPr>
          <a:lstStyle/>
          <a:p>
            <a:endParaRPr lang="en-GB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</a:rPr>
              <a:t>﻿</a:t>
            </a:r>
            <a:r>
              <a:rPr lang="en-GB" dirty="0" smtClean="0">
                <a:latin typeface="Calibri Light" panose="020F0302020204030204" pitchFamily="34" charset="0"/>
              </a:rPr>
              <a:t>Art and Design requires </a:t>
            </a:r>
            <a:r>
              <a:rPr lang="en-GB" dirty="0">
                <a:latin typeface="Calibri Light" panose="020F0302020204030204" pitchFamily="34" charset="0"/>
              </a:rPr>
              <a:t>engagement with aesthetic and intellectual concepts through </a:t>
            </a:r>
            <a:r>
              <a:rPr lang="en-GB" dirty="0" smtClean="0">
                <a:latin typeface="Calibri Light" panose="020F0302020204030204" pitchFamily="34" charset="0"/>
              </a:rPr>
              <a:t>the use </a:t>
            </a:r>
            <a:r>
              <a:rPr lang="en-GB" dirty="0">
                <a:latin typeface="Calibri Light" panose="020F0302020204030204" pitchFamily="34" charset="0"/>
              </a:rPr>
              <a:t>of traditional and/or digital media, materials, techniques and processes for the </a:t>
            </a:r>
            <a:r>
              <a:rPr lang="en-GB" dirty="0" smtClean="0">
                <a:latin typeface="Calibri Light" panose="020F0302020204030204" pitchFamily="34" charset="0"/>
              </a:rPr>
              <a:t>purpose </a:t>
            </a:r>
            <a:r>
              <a:rPr lang="en-GB" dirty="0">
                <a:latin typeface="Calibri Light" panose="020F0302020204030204" pitchFamily="34" charset="0"/>
              </a:rPr>
              <a:t>of self-expression, free of external constraints. </a:t>
            </a:r>
            <a:endParaRPr lang="en-GB" dirty="0" smtClean="0">
              <a:latin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</a:rPr>
              <a:t>Art and Design may </a:t>
            </a:r>
            <a:r>
              <a:rPr lang="en-GB" dirty="0">
                <a:latin typeface="Calibri Light" panose="020F0302020204030204" pitchFamily="34" charset="0"/>
              </a:rPr>
              <a:t>be created </a:t>
            </a:r>
            <a:r>
              <a:rPr lang="en-GB" dirty="0" smtClean="0">
                <a:latin typeface="Calibri Light" panose="020F0302020204030204" pitchFamily="34" charset="0"/>
              </a:rPr>
              <a:t>to communicate </a:t>
            </a:r>
            <a:r>
              <a:rPr lang="en-GB" dirty="0">
                <a:latin typeface="Calibri Light" panose="020F0302020204030204" pitchFamily="34" charset="0"/>
              </a:rPr>
              <a:t>ideas and messages about the observed world, the qualities of </a:t>
            </a:r>
            <a:r>
              <a:rPr lang="en-GB" dirty="0" smtClean="0">
                <a:latin typeface="Calibri Light" panose="020F0302020204030204" pitchFamily="34" charset="0"/>
              </a:rPr>
              <a:t>materials</a:t>
            </a:r>
            <a:r>
              <a:rPr lang="en-GB" dirty="0">
                <a:latin typeface="Calibri Light" panose="020F0302020204030204" pitchFamily="34" charset="0"/>
              </a:rPr>
              <a:t>, perceptions, or preconceptions. It can also be used to explore personal 	</a:t>
            </a:r>
            <a:r>
              <a:rPr lang="en-GB" dirty="0" smtClean="0">
                <a:latin typeface="Calibri Light" panose="020F0302020204030204" pitchFamily="34" charset="0"/>
              </a:rPr>
              <a:t>and </a:t>
            </a:r>
            <a:r>
              <a:rPr lang="en-GB" dirty="0">
                <a:latin typeface="Calibri Light" panose="020F0302020204030204" pitchFamily="34" charset="0"/>
              </a:rPr>
              <a:t>cultural identity, society and how we live, visual language, and technology. 	 </a:t>
            </a:r>
          </a:p>
          <a:p>
            <a:r>
              <a:rPr lang="en-GB" dirty="0">
                <a:latin typeface="Calibri Light" panose="020F0302020204030204" pitchFamily="34" charset="0"/>
              </a:rPr>
              <a:t>Art and Design allows </a:t>
            </a:r>
            <a:r>
              <a:rPr lang="en-GB" dirty="0">
                <a:latin typeface="Calibri Light" panose="020F0302020204030204" pitchFamily="34" charset="0"/>
              </a:rPr>
              <a:t>us to consider and reflect on our place in the world, both </a:t>
            </a:r>
            <a:r>
              <a:rPr lang="en-GB" dirty="0" smtClean="0">
                <a:latin typeface="Calibri Light" panose="020F0302020204030204" pitchFamily="34" charset="0"/>
              </a:rPr>
              <a:t>as individuals </a:t>
            </a:r>
            <a:r>
              <a:rPr lang="en-GB" dirty="0">
                <a:latin typeface="Calibri Light" panose="020F0302020204030204" pitchFamily="34" charset="0"/>
              </a:rPr>
              <a:t>and collectively. </a:t>
            </a:r>
            <a:r>
              <a:rPr lang="en-GB" dirty="0">
                <a:solidFill>
                  <a:schemeClr val="bg1"/>
                </a:solidFill>
                <a:latin typeface="Calibri Light" panose="020F0302020204030204" pitchFamily="34" charset="0"/>
              </a:rPr>
              <a:t>	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99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07323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68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48"/>
          <a:stretch/>
        </p:blipFill>
        <p:spPr bwMode="auto">
          <a:xfrm>
            <a:off x="179512" y="188640"/>
            <a:ext cx="8882431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52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870626" cy="566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105028" cy="486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GB" sz="3600" dirty="0" smtClean="0"/>
              <a:t>Developing ideas from primary sources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52082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39"/>
            <a:ext cx="4810274" cy="641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75208"/>
            <a:ext cx="3360373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80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220294" cy="584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4160088" cy="581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05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15407"/>
            <a:ext cx="7948135" cy="424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92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419100"/>
            <a:ext cx="45148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7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652342" cy="57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36712"/>
            <a:ext cx="3621492" cy="453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00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82" y="2492896"/>
            <a:ext cx="4580334" cy="40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72" y="141346"/>
            <a:ext cx="4992555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38736" cy="200223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GB" dirty="0" smtClean="0"/>
              <a:t>Developing composition</a:t>
            </a:r>
            <a:endParaRPr lang="en-GB" dirty="0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837" y="3501008"/>
            <a:ext cx="4053992" cy="318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72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980728"/>
            <a:ext cx="7376864" cy="2232249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r>
              <a:rPr lang="en-GB" sz="6000" dirty="0">
                <a:latin typeface="Calibri Light" panose="020F0302020204030204" pitchFamily="34" charset="0"/>
              </a:rPr>
              <a:t>Component 1 </a:t>
            </a:r>
            <a:r>
              <a:rPr lang="en-GB" sz="6000" dirty="0" smtClean="0">
                <a:latin typeface="Calibri Light" panose="020F0302020204030204" pitchFamily="34" charset="0"/>
              </a:rPr>
              <a:t/>
            </a:r>
            <a:br>
              <a:rPr lang="en-GB" sz="6000" dirty="0" smtClean="0">
                <a:latin typeface="Calibri Light" panose="020F0302020204030204" pitchFamily="34" charset="0"/>
              </a:rPr>
            </a:br>
            <a:r>
              <a:rPr lang="en-GB" sz="6000" dirty="0" smtClean="0">
                <a:latin typeface="Calibri Light" panose="020F0302020204030204" pitchFamily="34" charset="0"/>
              </a:rPr>
              <a:t>60%</a:t>
            </a:r>
            <a:r>
              <a:rPr lang="en-GB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/>
            </a:r>
            <a:br>
              <a:rPr lang="en-GB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</a:br>
            <a:endParaRPr lang="en-GB" sz="3600" b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3717032"/>
            <a:ext cx="7376864" cy="1800200"/>
          </a:xfrm>
          <a:solidFill>
            <a:schemeClr val="bg1">
              <a:lumMod val="85000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en-GB" sz="9600" dirty="0">
                <a:solidFill>
                  <a:schemeClr val="tx1"/>
                </a:solidFill>
                <a:latin typeface="Calibri Light" panose="020F0302020204030204" pitchFamily="34" charset="0"/>
              </a:rPr>
              <a:t>Personal Investigation</a:t>
            </a:r>
            <a:br>
              <a:rPr lang="en-GB" sz="9600" dirty="0">
                <a:solidFill>
                  <a:schemeClr val="tx1"/>
                </a:solidFill>
                <a:latin typeface="Calibri Light" panose="020F0302020204030204" pitchFamily="34" charset="0"/>
              </a:rPr>
            </a:br>
            <a:r>
              <a:rPr lang="en-GB" sz="6000" dirty="0">
                <a:solidFill>
                  <a:schemeClr val="tx1"/>
                </a:solidFill>
                <a:latin typeface="Calibri Light" panose="020F0302020204030204" pitchFamily="34" charset="0"/>
              </a:rPr>
              <a:t>Portfolio and Personal Study (continuous rose with integrated images)  </a:t>
            </a:r>
          </a:p>
        </p:txBody>
      </p:sp>
    </p:spTree>
    <p:extLst>
      <p:ext uri="{BB962C8B-B14F-4D97-AF65-F5344CB8AC3E}">
        <p14:creationId xmlns:p14="http://schemas.microsoft.com/office/powerpoint/2010/main" val="88508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64900"/>
            <a:ext cx="4181475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64900"/>
            <a:ext cx="4153725" cy="4903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90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96752"/>
            <a:ext cx="6039480" cy="546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77809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GB" dirty="0" smtClean="0">
                <a:latin typeface="Calibri Light" panose="020F0302020204030204" pitchFamily="34" charset="0"/>
              </a:rPr>
              <a:t>Chalk/charcoal on parcel paper</a:t>
            </a:r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96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85362"/>
            <a:ext cx="4601320" cy="639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08920"/>
            <a:ext cx="22479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38736" cy="1930226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 dirty="0" smtClean="0"/>
              <a:t>Charcoal and text paper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4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18656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 dirty="0" smtClean="0">
                <a:latin typeface="Calibri Light" panose="020F0302020204030204" pitchFamily="34" charset="0"/>
              </a:rPr>
              <a:t>Ink</a:t>
            </a:r>
            <a:endParaRPr lang="en-GB" dirty="0">
              <a:latin typeface="Calibri Light" panose="020F0302020204030204" pitchFamily="3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35297"/>
            <a:ext cx="3571875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4664"/>
            <a:ext cx="4353510" cy="596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01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62672" cy="1143000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Colour Pencil</a:t>
            </a:r>
            <a:endParaRPr lang="en-GB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21" y="1988840"/>
            <a:ext cx="410445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0647"/>
            <a:ext cx="3198162" cy="6247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18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2530624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 b="1" dirty="0" smtClean="0">
                <a:latin typeface="Calibri Light" panose="020F0302020204030204" pitchFamily="34" charset="0"/>
              </a:rPr>
              <a:t>Lino</a:t>
            </a:r>
            <a:endParaRPr lang="en-GB" b="1" dirty="0">
              <a:latin typeface="Calibri Light" panose="020F0302020204030204" pitchFamily="34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3511"/>
            <a:ext cx="3384376" cy="473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703" y="411580"/>
            <a:ext cx="3968510" cy="594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83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12" y="274638"/>
            <a:ext cx="4683612" cy="1143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GB" dirty="0" smtClean="0"/>
              <a:t>Mono printing</a:t>
            </a:r>
            <a:endParaRPr lang="en-GB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2" y="3486718"/>
            <a:ext cx="22479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478" y="354370"/>
            <a:ext cx="4698522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803" y="1196752"/>
            <a:ext cx="22479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0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6632"/>
            <a:ext cx="4940374" cy="657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50704" cy="250629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 b="1" dirty="0" smtClean="0">
                <a:latin typeface="Calibri Light" panose="020F0302020204030204" pitchFamily="34" charset="0"/>
              </a:rPr>
              <a:t>Mixed Media</a:t>
            </a:r>
            <a:endParaRPr lang="en-GB" b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08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NEW NEW YORK MIXED MEDIA WORKS I. All limited edition. Most works are available at SAATCHI or browse my sh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648"/>
            <a:ext cx="4724028" cy="629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76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3964665" cy="594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62737"/>
            <a:ext cx="3240360" cy="388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476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 dirty="0" smtClean="0"/>
              <a:t>Collage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15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r>
              <a:rPr lang="en-GB" sz="5400" dirty="0" smtClean="0"/>
              <a:t>Component </a:t>
            </a:r>
            <a:r>
              <a:rPr lang="en-GB" sz="5400" dirty="0" smtClean="0"/>
              <a:t>2</a:t>
            </a:r>
            <a:br>
              <a:rPr lang="en-GB" sz="5400" dirty="0" smtClean="0"/>
            </a:br>
            <a:r>
              <a:rPr lang="en-GB" sz="5400" dirty="0" smtClean="0"/>
              <a:t>40%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Externally set exam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15 hour exam to conclude a final image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1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en-GB" sz="7200" dirty="0" smtClean="0">
                <a:latin typeface="Calibri Light" panose="020F0302020204030204" pitchFamily="34" charset="0"/>
              </a:rPr>
              <a:t>Photographs </a:t>
            </a:r>
            <a:endParaRPr lang="en-GB" sz="7200" dirty="0">
              <a:latin typeface="Calibri Light" panose="020F0302020204030204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6" t="321" r="-2376" b="51742"/>
          <a:stretch/>
        </p:blipFill>
        <p:spPr bwMode="auto">
          <a:xfrm>
            <a:off x="827584" y="1772816"/>
            <a:ext cx="7148987" cy="4701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6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GB" dirty="0" smtClean="0"/>
              <a:t>Recording Observations</a:t>
            </a:r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3" b="49438"/>
          <a:stretch/>
        </p:blipFill>
        <p:spPr bwMode="auto">
          <a:xfrm>
            <a:off x="1187624" y="1551172"/>
            <a:ext cx="7088399" cy="504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61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76672"/>
            <a:ext cx="4796358" cy="599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35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881"/>
            <a:ext cx="3068166" cy="664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8592"/>
            <a:ext cx="4652342" cy="626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99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359548" cy="636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43323"/>
            <a:ext cx="4931519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97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4148286" cy="592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28812"/>
            <a:ext cx="4292302" cy="572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84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6577905" cy="652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en-GB" sz="3600" dirty="0" smtClean="0"/>
              <a:t>Developing ideas into larger finished pieces / refined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40237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2656"/>
            <a:ext cx="5294984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58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Ver esta foto do Instagram de @ellysmallwood • 13.8 mil curtid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502017"/>
            <a:ext cx="6226671" cy="733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2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a.artstation.com/p/assets/images/images/017/735/532/large/raafay-sultan-final-piece-art.jpg?155715790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" t="16634" b="16997"/>
          <a:stretch/>
        </p:blipFill>
        <p:spPr bwMode="auto">
          <a:xfrm>
            <a:off x="-324544" y="1340768"/>
            <a:ext cx="9633358" cy="37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04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 dirty="0" smtClean="0"/>
              <a:t>Assessment Objectives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  <a:solidFill>
            <a:schemeClr val="bg1">
              <a:lumMod val="75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n-GB" dirty="0"/>
              <a:t>AO1 </a:t>
            </a:r>
            <a:r>
              <a:rPr lang="en-GB" dirty="0" smtClean="0"/>
              <a:t>- Develop </a:t>
            </a:r>
            <a:r>
              <a:rPr lang="en-GB" dirty="0"/>
              <a:t>ideas through sustained and focused </a:t>
            </a:r>
            <a:r>
              <a:rPr lang="en-GB" dirty="0" smtClean="0"/>
              <a:t>investigations informed </a:t>
            </a:r>
            <a:r>
              <a:rPr lang="en-GB" dirty="0"/>
              <a:t>by contextual and other sources, </a:t>
            </a:r>
            <a:r>
              <a:rPr lang="en-GB" dirty="0" smtClean="0"/>
              <a:t>demonstrating analytical </a:t>
            </a:r>
            <a:r>
              <a:rPr lang="en-GB" dirty="0"/>
              <a:t>and critical </a:t>
            </a:r>
            <a:r>
              <a:rPr lang="en-GB" dirty="0" smtClean="0"/>
              <a:t>understanding.  25%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AO2  </a:t>
            </a:r>
            <a:r>
              <a:rPr lang="en-GB" dirty="0" smtClean="0"/>
              <a:t>- Explore </a:t>
            </a:r>
            <a:r>
              <a:rPr lang="en-GB" dirty="0"/>
              <a:t>and select appropriate resources, media, </a:t>
            </a:r>
            <a:r>
              <a:rPr lang="en-GB" dirty="0" smtClean="0"/>
              <a:t>materials, techniques </a:t>
            </a:r>
            <a:r>
              <a:rPr lang="en-GB" dirty="0"/>
              <a:t>and processes, reviewing and refining ideas </a:t>
            </a:r>
            <a:r>
              <a:rPr lang="en-GB" dirty="0" smtClean="0"/>
              <a:t>as work develops. 25%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AO3 -  </a:t>
            </a:r>
            <a:r>
              <a:rPr lang="en-GB" dirty="0"/>
              <a:t>Record ideas, observations and insights relevant to </a:t>
            </a:r>
            <a:r>
              <a:rPr lang="en-GB" dirty="0" smtClean="0"/>
              <a:t>intentions, reflecting </a:t>
            </a:r>
            <a:r>
              <a:rPr lang="en-GB" dirty="0"/>
              <a:t>critically on work and progress </a:t>
            </a:r>
            <a:r>
              <a:rPr lang="en-GB" dirty="0" smtClean="0"/>
              <a:t>. 25%</a:t>
            </a:r>
          </a:p>
          <a:p>
            <a:endParaRPr lang="en-GB" dirty="0"/>
          </a:p>
          <a:p>
            <a:r>
              <a:rPr lang="en-GB" dirty="0" smtClean="0"/>
              <a:t>AO4  - Present </a:t>
            </a:r>
            <a:r>
              <a:rPr lang="en-GB" dirty="0"/>
              <a:t>a personal and meaningful response that </a:t>
            </a:r>
            <a:r>
              <a:rPr lang="en-GB" dirty="0" smtClean="0"/>
              <a:t>realises intentions </a:t>
            </a:r>
            <a:r>
              <a:rPr lang="en-GB" dirty="0"/>
              <a:t>and, where appropriate, makes </a:t>
            </a:r>
            <a:r>
              <a:rPr lang="en-GB" dirty="0" smtClean="0"/>
              <a:t>connections between </a:t>
            </a:r>
            <a:r>
              <a:rPr lang="en-GB" dirty="0"/>
              <a:t>visual and other </a:t>
            </a:r>
            <a:r>
              <a:rPr lang="en-GB" dirty="0" smtClean="0"/>
              <a:t>elements. 25</a:t>
            </a:r>
            <a:r>
              <a:rPr lang="en-GB" dirty="0" smtClean="0"/>
              <a:t>%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759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662" y="188640"/>
            <a:ext cx="5787727" cy="651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55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596730" cy="599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68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10"/>
          <a:stretch/>
        </p:blipFill>
        <p:spPr bwMode="auto">
          <a:xfrm>
            <a:off x="323528" y="188640"/>
            <a:ext cx="8365905" cy="628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55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" t="201" r="-565" b="-201"/>
          <a:stretch/>
        </p:blipFill>
        <p:spPr bwMode="auto">
          <a:xfrm>
            <a:off x="5148064" y="254470"/>
            <a:ext cx="3827739" cy="660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0965"/>
            <a:ext cx="4436318" cy="60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56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 dirty="0" smtClean="0"/>
              <a:t>Themes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8224" y="1752600"/>
            <a:ext cx="3106688" cy="4525964"/>
          </a:xfrm>
        </p:spPr>
        <p:txBody>
          <a:bodyPr>
            <a:normAutofit lnSpcReduction="10000"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Culture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Illustration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Societies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Food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This World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The Body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Under the Sea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Machines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Connections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1752600"/>
            <a:ext cx="3106688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>
                <a:solidFill>
                  <a:schemeClr val="bg1"/>
                </a:solidFill>
              </a:rPr>
              <a:t>Disorder &amp; Chaos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Exploitation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Female Form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Opposites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Fantasy &amp; Fiction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Black &amp; White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Architecture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Abuse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Anxiety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68688" y="1752601"/>
            <a:ext cx="3106688" cy="4997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>
                <a:solidFill>
                  <a:schemeClr val="bg1"/>
                </a:solidFill>
              </a:rPr>
              <a:t>Anxiety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Mental Health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Retrospective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Reflections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Colour &amp; Tone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Flora &amp; Fauna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Pattern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Surrealism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Identity</a:t>
            </a:r>
          </a:p>
          <a:p>
            <a:endParaRPr lang="en-GB" sz="2800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67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11750"/>
            <a:ext cx="8229600" cy="740986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Title Page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52" y="1268760"/>
            <a:ext cx="7369993" cy="537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30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Trauma as a result of childhood abuse and neglect deranges healthy nervous system build u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1839"/>
            <a:ext cx="4896544" cy="651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16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8680"/>
            <a:ext cx="7433587" cy="557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1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1947B751483F4B91732CC615FB5B66" ma:contentTypeVersion="10" ma:contentTypeDescription="Create a new document." ma:contentTypeScope="" ma:versionID="3438d099f61ea1f20c01ff08787b2c9a">
  <xsd:schema xmlns:xsd="http://www.w3.org/2001/XMLSchema" xmlns:xs="http://www.w3.org/2001/XMLSchema" xmlns:p="http://schemas.microsoft.com/office/2006/metadata/properties" xmlns:ns2="64ad5651-337a-4bae-b986-24d43b427f00" targetNamespace="http://schemas.microsoft.com/office/2006/metadata/properties" ma:root="true" ma:fieldsID="69033605869fde7973e7ce52e2f5eefe" ns2:_="">
    <xsd:import namespace="64ad5651-337a-4bae-b986-24d43b427f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d5651-337a-4bae-b986-24d43b427f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8F58BA2-75FE-417C-B527-357C2D14A1C3}"/>
</file>

<file path=customXml/itemProps2.xml><?xml version="1.0" encoding="utf-8"?>
<ds:datastoreItem xmlns:ds="http://schemas.openxmlformats.org/officeDocument/2006/customXml" ds:itemID="{6AF84491-2F82-4C17-A965-586BAE3AA50B}"/>
</file>

<file path=customXml/itemProps3.xml><?xml version="1.0" encoding="utf-8"?>
<ds:datastoreItem xmlns:ds="http://schemas.openxmlformats.org/officeDocument/2006/customXml" ds:itemID="{6234335D-18CD-400A-9CE0-F6CE19C460F2}"/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360</Words>
  <Application>Microsoft Office PowerPoint</Application>
  <PresentationFormat>On-screen Show (4:3)</PresentationFormat>
  <Paragraphs>65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Edexcel Pearsons A Level Art and Design in  Fine Art  or Photography</vt:lpstr>
      <vt:lpstr>Introduction</vt:lpstr>
      <vt:lpstr>Component 1  60% </vt:lpstr>
      <vt:lpstr>Component 2 40%</vt:lpstr>
      <vt:lpstr>Assessment Objectives</vt:lpstr>
      <vt:lpstr>Themes</vt:lpstr>
      <vt:lpstr>Title Page</vt:lpstr>
      <vt:lpstr>PowerPoint Presentation</vt:lpstr>
      <vt:lpstr>PowerPoint Presentation</vt:lpstr>
      <vt:lpstr>Mind Map Ideas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Artist Exploration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Developing ideas from primary 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Developing composition</vt:lpstr>
      <vt:lpstr>PowerPoint Presentation</vt:lpstr>
      <vt:lpstr>Chalk/charcoal on parcel paper</vt:lpstr>
      <vt:lpstr>Charcoal and text paper</vt:lpstr>
      <vt:lpstr>Ink</vt:lpstr>
      <vt:lpstr>Colour Pencil</vt:lpstr>
      <vt:lpstr>Lino</vt:lpstr>
      <vt:lpstr>Mono printing</vt:lpstr>
      <vt:lpstr>Mixed Media</vt:lpstr>
      <vt:lpstr>PowerPoint Presentation</vt:lpstr>
      <vt:lpstr>Collage</vt:lpstr>
      <vt:lpstr>Photographs </vt:lpstr>
      <vt:lpstr>Recording Observations</vt:lpstr>
      <vt:lpstr>PowerPoint Presentation</vt:lpstr>
      <vt:lpstr>PowerPoint Presentation</vt:lpstr>
      <vt:lpstr>PowerPoint Presentation</vt:lpstr>
      <vt:lpstr>PowerPoint Presentation</vt:lpstr>
      <vt:lpstr>Developing ideas into larger finished pieces / refined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 Mary's CE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Sketch Book to Final Conclusion</dc:title>
  <dc:creator>Windows User</dc:creator>
  <cp:lastModifiedBy>Tina Papadopoullos</cp:lastModifiedBy>
  <cp:revision>15</cp:revision>
  <dcterms:created xsi:type="dcterms:W3CDTF">2019-11-27T11:14:37Z</dcterms:created>
  <dcterms:modified xsi:type="dcterms:W3CDTF">2021-07-08T10:39:12Z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0x010100EF1947B751483F4B91732CC615FB5B66</vt:lpwstr>
  </property>
</Properties>
</file>