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463" r:id="rId2"/>
    <p:sldId id="459" r:id="rId3"/>
    <p:sldId id="435" r:id="rId4"/>
    <p:sldId id="470" r:id="rId5"/>
    <p:sldId id="466" r:id="rId6"/>
    <p:sldId id="474" r:id="rId7"/>
    <p:sldId id="472" r:id="rId8"/>
    <p:sldId id="475" r:id="rId9"/>
    <p:sldId id="468" r:id="rId10"/>
    <p:sldId id="473" r:id="rId11"/>
    <p:sldId id="469" r:id="rId12"/>
    <p:sldId id="437" r:id="rId13"/>
    <p:sldId id="471" r:id="rId14"/>
    <p:sldId id="444" r:id="rId15"/>
    <p:sldId id="445" r:id="rId16"/>
    <p:sldId id="447" r:id="rId17"/>
    <p:sldId id="454" r:id="rId18"/>
  </p:sldIdLst>
  <p:sldSz cx="12192000" cy="6858000"/>
  <p:notesSz cx="6864350" cy="9996488"/>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4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73756" autoAdjust="0"/>
  </p:normalViewPr>
  <p:slideViewPr>
    <p:cSldViewPr>
      <p:cViewPr varScale="1">
        <p:scale>
          <a:sx n="54" d="100"/>
          <a:sy n="54" d="100"/>
        </p:scale>
        <p:origin x="1494"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50" y="-96"/>
      </p:cViewPr>
      <p:guideLst>
        <p:guide orient="horz" pos="3149"/>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en-GB"/>
          </a:p>
        </p:txBody>
      </p:sp>
      <p:sp>
        <p:nvSpPr>
          <p:cNvPr id="3" name="Date Placeholder 2"/>
          <p:cNvSpPr>
            <a:spLocks noGrp="1"/>
          </p:cNvSpPr>
          <p:nvPr>
            <p:ph type="dt" sz="quarter" idx="1"/>
          </p:nvPr>
        </p:nvSpPr>
        <p:spPr>
          <a:xfrm>
            <a:off x="3888212" y="0"/>
            <a:ext cx="2974551" cy="499825"/>
          </a:xfrm>
          <a:prstGeom prst="rect">
            <a:avLst/>
          </a:prstGeom>
        </p:spPr>
        <p:txBody>
          <a:bodyPr vert="horz" lIns="92181" tIns="46090" rIns="92181" bIns="46090" rtlCol="0"/>
          <a:lstStyle>
            <a:lvl1pPr algn="r">
              <a:defRPr sz="1200"/>
            </a:lvl1pPr>
          </a:lstStyle>
          <a:p>
            <a:fld id="{E39ADCB5-0700-4749-B254-0063BFF1E458}" type="datetimeFigureOut">
              <a:rPr lang="en-GB" smtClean="0"/>
              <a:t>06/07/2021</a:t>
            </a:fld>
            <a:endParaRPr lang="en-GB"/>
          </a:p>
        </p:txBody>
      </p:sp>
      <p:sp>
        <p:nvSpPr>
          <p:cNvPr id="4" name="Footer Placeholder 3"/>
          <p:cNvSpPr>
            <a:spLocks noGrp="1"/>
          </p:cNvSpPr>
          <p:nvPr>
            <p:ph type="ftr" sz="quarter" idx="2"/>
          </p:nvPr>
        </p:nvSpPr>
        <p:spPr>
          <a:xfrm>
            <a:off x="1" y="9494928"/>
            <a:ext cx="2974551" cy="499825"/>
          </a:xfrm>
          <a:prstGeom prst="rect">
            <a:avLst/>
          </a:prstGeom>
        </p:spPr>
        <p:txBody>
          <a:bodyPr vert="horz" lIns="92181" tIns="46090" rIns="92181" bIns="46090" rtlCol="0" anchor="b"/>
          <a:lstStyle>
            <a:lvl1pPr algn="l">
              <a:defRPr sz="1200"/>
            </a:lvl1pPr>
          </a:lstStyle>
          <a:p>
            <a:endParaRPr lang="en-GB"/>
          </a:p>
        </p:txBody>
      </p:sp>
      <p:sp>
        <p:nvSpPr>
          <p:cNvPr id="5" name="Slide Number Placeholder 4"/>
          <p:cNvSpPr>
            <a:spLocks noGrp="1"/>
          </p:cNvSpPr>
          <p:nvPr>
            <p:ph type="sldNum" sz="quarter" idx="3"/>
          </p:nvPr>
        </p:nvSpPr>
        <p:spPr>
          <a:xfrm>
            <a:off x="3888212" y="9494928"/>
            <a:ext cx="2974551" cy="499825"/>
          </a:xfrm>
          <a:prstGeom prst="rect">
            <a:avLst/>
          </a:prstGeom>
        </p:spPr>
        <p:txBody>
          <a:bodyPr vert="horz" lIns="92181" tIns="46090" rIns="92181" bIns="46090" rtlCol="0" anchor="b"/>
          <a:lstStyle>
            <a:lvl1pPr algn="r">
              <a:defRPr sz="1200"/>
            </a:lvl1pPr>
          </a:lstStyle>
          <a:p>
            <a:fld id="{A07BCE41-F9E2-4F34-9799-0C82993176C6}" type="slidenum">
              <a:rPr lang="en-GB" smtClean="0"/>
              <a:t>‹#›</a:t>
            </a:fld>
            <a:endParaRPr lang="en-GB"/>
          </a:p>
        </p:txBody>
      </p:sp>
    </p:spTree>
    <p:extLst>
      <p:ext uri="{BB962C8B-B14F-4D97-AF65-F5344CB8AC3E}">
        <p14:creationId xmlns:p14="http://schemas.microsoft.com/office/powerpoint/2010/main" val="3165423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en-GB" dirty="0"/>
          </a:p>
        </p:txBody>
      </p:sp>
      <p:sp>
        <p:nvSpPr>
          <p:cNvPr id="3" name="Date Placeholder 2"/>
          <p:cNvSpPr>
            <a:spLocks noGrp="1"/>
          </p:cNvSpPr>
          <p:nvPr>
            <p:ph type="dt" idx="1"/>
          </p:nvPr>
        </p:nvSpPr>
        <p:spPr>
          <a:xfrm>
            <a:off x="3888212" y="0"/>
            <a:ext cx="2974551" cy="499825"/>
          </a:xfrm>
          <a:prstGeom prst="rect">
            <a:avLst/>
          </a:prstGeom>
        </p:spPr>
        <p:txBody>
          <a:bodyPr vert="horz" lIns="92181" tIns="46090" rIns="92181" bIns="46090" rtlCol="0"/>
          <a:lstStyle>
            <a:lvl1pPr algn="r">
              <a:defRPr sz="1200"/>
            </a:lvl1pPr>
          </a:lstStyle>
          <a:p>
            <a:fld id="{4BCABEDD-50E8-4E5B-8703-EC0CE7C0BB35}" type="datetimeFigureOut">
              <a:rPr lang="en-GB" smtClean="0"/>
              <a:t>06/07/2021</a:t>
            </a:fld>
            <a:endParaRPr lang="en-GB" dirty="0"/>
          </a:p>
        </p:txBody>
      </p:sp>
      <p:sp>
        <p:nvSpPr>
          <p:cNvPr id="4" name="Slide Image Placeholder 3"/>
          <p:cNvSpPr>
            <a:spLocks noGrp="1" noRot="1" noChangeAspect="1"/>
          </p:cNvSpPr>
          <p:nvPr>
            <p:ph type="sldImg" idx="2"/>
          </p:nvPr>
        </p:nvSpPr>
        <p:spPr>
          <a:xfrm>
            <a:off x="100013" y="749300"/>
            <a:ext cx="6664325" cy="3749675"/>
          </a:xfrm>
          <a:prstGeom prst="rect">
            <a:avLst/>
          </a:prstGeom>
          <a:noFill/>
          <a:ln w="12700">
            <a:solidFill>
              <a:prstClr val="black"/>
            </a:solidFill>
          </a:ln>
        </p:spPr>
        <p:txBody>
          <a:bodyPr vert="horz" lIns="92181" tIns="46090" rIns="92181" bIns="46090" rtlCol="0" anchor="ctr"/>
          <a:lstStyle/>
          <a:p>
            <a:endParaRPr lang="en-GB" dirty="0"/>
          </a:p>
        </p:txBody>
      </p:sp>
      <p:sp>
        <p:nvSpPr>
          <p:cNvPr id="5" name="Notes Placeholder 4"/>
          <p:cNvSpPr>
            <a:spLocks noGrp="1"/>
          </p:cNvSpPr>
          <p:nvPr>
            <p:ph type="body" sz="quarter" idx="3"/>
          </p:nvPr>
        </p:nvSpPr>
        <p:spPr>
          <a:xfrm>
            <a:off x="686436" y="4748334"/>
            <a:ext cx="5491480" cy="4498419"/>
          </a:xfrm>
          <a:prstGeom prst="rect">
            <a:avLst/>
          </a:prstGeom>
        </p:spPr>
        <p:txBody>
          <a:bodyPr vert="horz" lIns="92181" tIns="46090" rIns="92181" bIns="4609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94928"/>
            <a:ext cx="2974551" cy="499825"/>
          </a:xfrm>
          <a:prstGeom prst="rect">
            <a:avLst/>
          </a:prstGeom>
        </p:spPr>
        <p:txBody>
          <a:bodyPr vert="horz" lIns="92181" tIns="46090" rIns="92181" bIns="4609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8212" y="9494928"/>
            <a:ext cx="2974551" cy="499825"/>
          </a:xfrm>
          <a:prstGeom prst="rect">
            <a:avLst/>
          </a:prstGeom>
        </p:spPr>
        <p:txBody>
          <a:bodyPr vert="horz" lIns="92181" tIns="46090" rIns="92181" bIns="46090" rtlCol="0" anchor="b"/>
          <a:lstStyle>
            <a:lvl1pPr algn="r">
              <a:defRPr sz="1200"/>
            </a:lvl1pPr>
          </a:lstStyle>
          <a:p>
            <a:fld id="{072CA82C-0A84-4F0A-AE37-97207DA0807C}" type="slidenum">
              <a:rPr lang="en-GB" smtClean="0"/>
              <a:t>‹#›</a:t>
            </a:fld>
            <a:endParaRPr lang="en-GB" dirty="0"/>
          </a:p>
        </p:txBody>
      </p:sp>
    </p:spTree>
    <p:extLst>
      <p:ext uri="{BB962C8B-B14F-4D97-AF65-F5344CB8AC3E}">
        <p14:creationId xmlns:p14="http://schemas.microsoft.com/office/powerpoint/2010/main" val="3458472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a:t>
            </a:fld>
            <a:endParaRPr lang="en-GB" dirty="0"/>
          </a:p>
        </p:txBody>
      </p:sp>
    </p:spTree>
    <p:extLst>
      <p:ext uri="{BB962C8B-B14F-4D97-AF65-F5344CB8AC3E}">
        <p14:creationId xmlns:p14="http://schemas.microsoft.com/office/powerpoint/2010/main" val="226041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10</a:t>
            </a:fld>
            <a:endParaRPr lang="en-GB" dirty="0"/>
          </a:p>
        </p:txBody>
      </p:sp>
    </p:spTree>
    <p:extLst>
      <p:ext uri="{BB962C8B-B14F-4D97-AF65-F5344CB8AC3E}">
        <p14:creationId xmlns:p14="http://schemas.microsoft.com/office/powerpoint/2010/main" val="400366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11</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12</a:t>
            </a:fld>
            <a:endParaRPr lang="en-GB" dirty="0"/>
          </a:p>
        </p:txBody>
      </p:sp>
    </p:spTree>
    <p:extLst>
      <p:ext uri="{BB962C8B-B14F-4D97-AF65-F5344CB8AC3E}">
        <p14:creationId xmlns:p14="http://schemas.microsoft.com/office/powerpoint/2010/main" val="417436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14</a:t>
            </a:fld>
            <a:endParaRPr lang="en-GB" dirty="0"/>
          </a:p>
        </p:txBody>
      </p:sp>
    </p:spTree>
    <p:extLst>
      <p:ext uri="{BB962C8B-B14F-4D97-AF65-F5344CB8AC3E}">
        <p14:creationId xmlns:p14="http://schemas.microsoft.com/office/powerpoint/2010/main" val="339154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15</a:t>
            </a:fld>
            <a:endParaRPr lang="en-GB" dirty="0"/>
          </a:p>
        </p:txBody>
      </p:sp>
    </p:spTree>
    <p:extLst>
      <p:ext uri="{BB962C8B-B14F-4D97-AF65-F5344CB8AC3E}">
        <p14:creationId xmlns:p14="http://schemas.microsoft.com/office/powerpoint/2010/main" val="232740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16</a:t>
            </a:fld>
            <a:endParaRPr lang="en-GB" dirty="0"/>
          </a:p>
        </p:txBody>
      </p:sp>
    </p:spTree>
    <p:extLst>
      <p:ext uri="{BB962C8B-B14F-4D97-AF65-F5344CB8AC3E}">
        <p14:creationId xmlns:p14="http://schemas.microsoft.com/office/powerpoint/2010/main" val="70693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72CA82C-0A84-4F0A-AE37-97207DA0807C}" type="slidenum">
              <a:rPr lang="en-GB" smtClean="0"/>
              <a:t>17</a:t>
            </a:fld>
            <a:endParaRPr lang="en-GB" dirty="0"/>
          </a:p>
        </p:txBody>
      </p:sp>
    </p:spTree>
    <p:extLst>
      <p:ext uri="{BB962C8B-B14F-4D97-AF65-F5344CB8AC3E}">
        <p14:creationId xmlns:p14="http://schemas.microsoft.com/office/powerpoint/2010/main" val="78463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2</a:t>
            </a:fld>
            <a:endParaRPr lang="en-GB" dirty="0"/>
          </a:p>
        </p:txBody>
      </p:sp>
    </p:spTree>
    <p:extLst>
      <p:ext uri="{BB962C8B-B14F-4D97-AF65-F5344CB8AC3E}">
        <p14:creationId xmlns:p14="http://schemas.microsoft.com/office/powerpoint/2010/main" val="265924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3</a:t>
            </a:fld>
            <a:endParaRPr lang="en-GB" dirty="0"/>
          </a:p>
        </p:txBody>
      </p:sp>
    </p:spTree>
    <p:extLst>
      <p:ext uri="{BB962C8B-B14F-4D97-AF65-F5344CB8AC3E}">
        <p14:creationId xmlns:p14="http://schemas.microsoft.com/office/powerpoint/2010/main" val="222689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4</a:t>
            </a:fld>
            <a:endParaRPr lang="en-GB" dirty="0"/>
          </a:p>
        </p:txBody>
      </p:sp>
    </p:spTree>
    <p:extLst>
      <p:ext uri="{BB962C8B-B14F-4D97-AF65-F5344CB8AC3E}">
        <p14:creationId xmlns:p14="http://schemas.microsoft.com/office/powerpoint/2010/main" val="222689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r>
              <a:rPr lang="en-GB" dirty="0" smtClean="0"/>
              <a:t>All students joining the sixth form are entitled to a number</a:t>
            </a:r>
            <a:r>
              <a:rPr lang="en-GB" baseline="0" dirty="0" smtClean="0"/>
              <a:t> of items that will support their learning.</a:t>
            </a:r>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5</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r>
              <a:rPr lang="en-GB" dirty="0" smtClean="0"/>
              <a:t>All students joining the sixth form are entitled to a number</a:t>
            </a:r>
            <a:r>
              <a:rPr lang="en-GB" baseline="0" dirty="0" smtClean="0"/>
              <a:t> of items that will support their learning.</a:t>
            </a:r>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6</a:t>
            </a:fld>
            <a:endParaRPr lang="en-GB" dirty="0"/>
          </a:p>
        </p:txBody>
      </p:sp>
    </p:spTree>
    <p:extLst>
      <p:ext uri="{BB962C8B-B14F-4D97-AF65-F5344CB8AC3E}">
        <p14:creationId xmlns:p14="http://schemas.microsoft.com/office/powerpoint/2010/main" val="359444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72CA82C-0A84-4F0A-AE37-97207DA0807C}" type="slidenum">
              <a:rPr lang="en-GB" smtClean="0"/>
              <a:t>7</a:t>
            </a:fld>
            <a:endParaRPr lang="en-GB" dirty="0"/>
          </a:p>
        </p:txBody>
      </p:sp>
    </p:spTree>
    <p:extLst>
      <p:ext uri="{BB962C8B-B14F-4D97-AF65-F5344CB8AC3E}">
        <p14:creationId xmlns:p14="http://schemas.microsoft.com/office/powerpoint/2010/main" val="149353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8</a:t>
            </a:fld>
            <a:endParaRPr lang="en-GB" dirty="0"/>
          </a:p>
        </p:txBody>
      </p:sp>
    </p:spTree>
    <p:extLst>
      <p:ext uri="{BB962C8B-B14F-4D97-AF65-F5344CB8AC3E}">
        <p14:creationId xmlns:p14="http://schemas.microsoft.com/office/powerpoint/2010/main" val="222921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9</a:t>
            </a:fld>
            <a:endParaRPr lang="en-GB" dirty="0"/>
          </a:p>
        </p:txBody>
      </p:sp>
    </p:spTree>
    <p:extLst>
      <p:ext uri="{BB962C8B-B14F-4D97-AF65-F5344CB8AC3E}">
        <p14:creationId xmlns:p14="http://schemas.microsoft.com/office/powerpoint/2010/main" val="402133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8585126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415695238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10611381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6436072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05848527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40153747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9594610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5672315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8102897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37301866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376BA-DD5B-4D63-B75D-0223CC84084E}" type="datetimeFigureOut">
              <a:rPr lang="en-GB" smtClean="0"/>
              <a:t>06/07/2021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17395318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376BA-DD5B-4D63-B75D-0223CC84084E}" type="datetimeFigureOut">
              <a:rPr lang="en-GB" smtClean="0"/>
              <a:t>06/07/2021</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89ACA-FFBC-434F-99FE-07A50180814C}" type="slidenum">
              <a:rPr lang="en-GB" smtClean="0"/>
              <a:t>‹#›</a:t>
            </a:fld>
            <a:endParaRPr lang="en-GB" dirty="0"/>
          </a:p>
        </p:txBody>
      </p:sp>
    </p:spTree>
    <p:extLst>
      <p:ext uri="{BB962C8B-B14F-4D97-AF65-F5344CB8AC3E}">
        <p14:creationId xmlns:p14="http://schemas.microsoft.com/office/powerpoint/2010/main" val="17037589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hyperlink" Target="https://qualifications.pearson.com/content/dam/pdf/BTEC-Nationals/Business/2016/specification-and-sample-assessments/BTECNationals_Bus_ExCert_Spec.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443256" y="2060848"/>
            <a:ext cx="7020896" cy="33843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r>
              <a:rPr lang="en-GB" b="1" dirty="0" smtClean="0">
                <a:effectLst>
                  <a:outerShdw blurRad="38100" dist="38100" dir="2700000" algn="tl">
                    <a:srgbClr val="000000">
                      <a:alpha val="43137"/>
                    </a:srgbClr>
                  </a:outerShdw>
                </a:effectLst>
              </a:rPr>
              <a:t>Sixth Form Subject Taster</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BTEC National</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Diploma in Business</a:t>
            </a:r>
            <a:br>
              <a:rPr lang="en-GB" b="1" dirty="0" smtClean="0">
                <a:effectLst>
                  <a:outerShdw blurRad="38100" dist="38100" dir="2700000" algn="tl">
                    <a:srgbClr val="000000">
                      <a:alpha val="43137"/>
                    </a:srgbClr>
                  </a:outerShdw>
                </a:effectLst>
              </a:rPr>
            </a:br>
            <a:r>
              <a:rPr lang="en-GB" b="1" dirty="0" smtClean="0">
                <a:effectLst>
                  <a:outerShdw blurRad="38100" dist="38100" dir="2700000" algn="tl">
                    <a:srgbClr val="000000">
                      <a:alpha val="43137"/>
                    </a:srgbClr>
                  </a:outerShdw>
                </a:effectLst>
              </a:rPr>
              <a:t>Pearson BTEC</a:t>
            </a:r>
            <a:br>
              <a:rPr lang="en-GB" b="1" dirty="0" smtClean="0">
                <a:effectLst>
                  <a:outerShdw blurRad="38100" dist="38100" dir="2700000" algn="tl">
                    <a:srgbClr val="000000">
                      <a:alpha val="43137"/>
                    </a:srgbClr>
                  </a:outerShdw>
                </a:effectLst>
              </a:rPr>
            </a:br>
            <a:r>
              <a:rPr lang="en-GB" b="1" dirty="0" smtClean="0"/>
              <a:t>601/7157/1</a:t>
            </a:r>
            <a:endParaRPr lang="en-GB" b="1" dirty="0" smtClean="0">
              <a:effectLst>
                <a:outerShdw blurRad="38100" dist="38100" dir="2700000" algn="tl">
                  <a:srgbClr val="000000">
                    <a:alpha val="43137"/>
                  </a:srgbClr>
                </a:outerShdw>
              </a:effectLst>
            </a:endParaRPr>
          </a:p>
        </p:txBody>
      </p:sp>
      <p:sp>
        <p:nvSpPr>
          <p:cNvPr id="2051" name="Content Placeholder 1"/>
          <p:cNvSpPr>
            <a:spLocks noGrp="1"/>
          </p:cNvSpPr>
          <p:nvPr>
            <p:ph type="subTitle" idx="1"/>
          </p:nvPr>
        </p:nvSpPr>
        <p:spPr bwMode="auto">
          <a:xfrm>
            <a:off x="191344" y="5589240"/>
            <a:ext cx="7272808" cy="1152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p>
            <a:pPr>
              <a:spcBef>
                <a:spcPts val="0"/>
              </a:spcBef>
            </a:pPr>
            <a:r>
              <a:rPr lang="en-GB" sz="2800" dirty="0" smtClean="0"/>
              <a:t>Aspire – Challenge – Succeed</a:t>
            </a:r>
          </a:p>
          <a:p>
            <a:pPr>
              <a:spcBef>
                <a:spcPts val="0"/>
              </a:spcBef>
            </a:pPr>
            <a:r>
              <a:rPr lang="en-GB" b="1" dirty="0"/>
              <a:t>We believe everyone is equal, everyone deserves the best</a:t>
            </a:r>
            <a:endParaRPr lang="en-GB" sz="2800" dirty="0"/>
          </a:p>
        </p:txBody>
      </p:sp>
      <p:sp>
        <p:nvSpPr>
          <p:cNvPr id="10" name="Subtitle 3"/>
          <p:cNvSpPr txBox="1">
            <a:spLocks/>
          </p:cNvSpPr>
          <p:nvPr/>
        </p:nvSpPr>
        <p:spPr bwMode="auto">
          <a:xfrm>
            <a:off x="407368" y="620688"/>
            <a:ext cx="7056784" cy="936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800" b="1" dirty="0">
                <a:effectLst>
                  <a:outerShdw blurRad="38100" dist="38100" dir="2700000" algn="tl">
                    <a:srgbClr val="000000">
                      <a:alpha val="43137"/>
                    </a:srgbClr>
                  </a:outerShdw>
                </a:effectLst>
              </a:rPr>
              <a:t>St Mary’s Sixth Form &amp; Leadership Centre</a:t>
            </a:r>
          </a:p>
        </p:txBody>
      </p:sp>
      <p:pic>
        <p:nvPicPr>
          <p:cNvPr id="4098" name="Picture 2" descr="T:\Staff Public\Staff\6th FORM\6th Form Open evening 23 Nov 16\6th Form gloss brochure photographs\E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184" y="-1"/>
            <a:ext cx="4451937" cy="68604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0992544" y="50581"/>
            <a:ext cx="1127448" cy="57557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0080190"/>
      </p:ext>
    </p:extLst>
  </p:cSld>
  <p:clrMapOvr>
    <a:masterClrMapping/>
  </p:clrMapOvr>
  <mc:AlternateContent xmlns:mc="http://schemas.openxmlformats.org/markup-compatibility/2006">
    <mc:Choice xmlns:p14="http://schemas.microsoft.com/office/powerpoint/2010/main" Requires="p14">
      <p:transition spd="slow" p14:dur="1750" advTm="3769">
        <p:fade/>
      </p:transition>
    </mc:Choice>
    <mc:Fallback>
      <p:transition spd="slow" advTm="3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sz="half" idx="1"/>
          </p:nvPr>
        </p:nvSpPr>
        <p:spPr bwMode="auto">
          <a:xfrm>
            <a:off x="119336" y="836712"/>
            <a:ext cx="7272808" cy="583264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ctr">
              <a:buNone/>
            </a:pPr>
            <a:r>
              <a:rPr lang="en-GB" sz="3200" b="1" u="sng" dirty="0"/>
              <a:t>Unit </a:t>
            </a:r>
            <a:r>
              <a:rPr lang="en-GB" sz="3200" b="1" u="sng" dirty="0" smtClean="0"/>
              <a:t>17: Digital Marketing</a:t>
            </a:r>
            <a:endParaRPr lang="en-GB" sz="3200" b="1" u="sng" dirty="0"/>
          </a:p>
          <a:p>
            <a:r>
              <a:rPr lang="en-GB" sz="3200" dirty="0" smtClean="0"/>
              <a:t>You will </a:t>
            </a:r>
            <a:r>
              <a:rPr lang="en-GB" sz="3200" dirty="0"/>
              <a:t>examine the different aspects of web-based marketing, and the channels that can be used to deliver a successful digital marketing </a:t>
            </a:r>
            <a:r>
              <a:rPr lang="en-GB" sz="3200" dirty="0" smtClean="0"/>
              <a:t>campaign. In this unit you will </a:t>
            </a:r>
            <a:r>
              <a:rPr lang="en-GB" sz="3200" dirty="0"/>
              <a:t>develop your marketing skills and provide an understanding of the role of digital marketing in identifying and satisfying </a:t>
            </a:r>
            <a:r>
              <a:rPr lang="en-GB" sz="3200" dirty="0" smtClean="0"/>
              <a:t>customers</a:t>
            </a:r>
          </a:p>
          <a:p>
            <a:r>
              <a:rPr lang="en-GB" sz="3200" dirty="0" smtClean="0"/>
              <a:t>3 learning aims</a:t>
            </a:r>
          </a:p>
          <a:p>
            <a:r>
              <a:rPr lang="en-GB" sz="3200" dirty="0" smtClean="0"/>
              <a:t>2 Assignments </a:t>
            </a:r>
          </a:p>
        </p:txBody>
      </p:sp>
      <p:pic>
        <p:nvPicPr>
          <p:cNvPr id="13" name="Picture 12"/>
          <p:cNvPicPr>
            <a:picLocks noChangeAspect="1"/>
          </p:cNvPicPr>
          <p:nvPr/>
        </p:nvPicPr>
        <p:blipFill>
          <a:blip r:embed="rId5"/>
          <a:stretch>
            <a:fillRect/>
          </a:stretch>
        </p:blipFill>
        <p:spPr>
          <a:xfrm>
            <a:off x="10992544" y="50581"/>
            <a:ext cx="1127448" cy="575574"/>
          </a:xfrm>
          <a:prstGeom prst="rect">
            <a:avLst/>
          </a:prstGeom>
        </p:spPr>
      </p:pic>
      <p:sp>
        <p:nvSpPr>
          <p:cNvPr id="15" name="Rectangle 2"/>
          <p:cNvSpPr>
            <a:spLocks noGrp="1" noChangeArrowheads="1"/>
          </p:cNvSpPr>
          <p:nvPr>
            <p:ph type="title"/>
          </p:nvPr>
        </p:nvSpPr>
        <p:spPr bwMode="auto">
          <a:xfrm>
            <a:off x="0" y="30442"/>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t>Course Breakdown:</a:t>
            </a:r>
            <a:endParaRPr lang="en-GB" sz="3900" b="1" dirty="0"/>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94" r="35404"/>
          <a:stretch/>
        </p:blipFill>
        <p:spPr bwMode="auto">
          <a:xfrm>
            <a:off x="7536160" y="1304972"/>
            <a:ext cx="4266488"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9461359"/>
      </p:ext>
    </p:extLst>
  </p:cSld>
  <p:clrMapOvr>
    <a:masterClrMapping/>
  </p:clrMapOvr>
  <mc:AlternateContent xmlns:mc="http://schemas.openxmlformats.org/markup-compatibility/2006">
    <mc:Choice xmlns:p14="http://schemas.microsoft.com/office/powerpoint/2010/main" Requires="p14">
      <p:transition spd="slow" p14:dur="1750" advTm="39763">
        <p:fade/>
      </p:transition>
    </mc:Choice>
    <mc:Fallback>
      <p:transition spd="slow" advTm="39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63352" y="704512"/>
            <a:ext cx="7776864" cy="5753596"/>
          </a:xfrm>
        </p:spPr>
        <p:txBody>
          <a:bodyPr>
            <a:noAutofit/>
          </a:bodyPr>
          <a:lstStyle/>
          <a:p>
            <a:pPr marL="0" indent="0">
              <a:buNone/>
            </a:pPr>
            <a:r>
              <a:rPr lang="en-GB" sz="2800" b="1" dirty="0" smtClean="0"/>
              <a:t>Year 1 you will start working on four units towards completing your first assignment as well as learning content and technique for your first exam which will be in January. The remaining assignments will be completed after the exam.</a:t>
            </a:r>
          </a:p>
          <a:p>
            <a:pPr marL="0" indent="0">
              <a:buNone/>
            </a:pPr>
            <a:endParaRPr lang="en-GB" sz="2800" b="1" dirty="0"/>
          </a:p>
          <a:p>
            <a:pPr marL="0" indent="0">
              <a:buNone/>
            </a:pPr>
            <a:r>
              <a:rPr lang="en-GB" sz="2800" b="1" u="sng" dirty="0" smtClean="0"/>
              <a:t>Lessons will include</a:t>
            </a:r>
            <a:r>
              <a:rPr lang="en-GB" sz="2800" b="1" dirty="0" smtClean="0"/>
              <a:t>:</a:t>
            </a:r>
          </a:p>
          <a:p>
            <a:r>
              <a:rPr lang="en-GB" sz="2800" b="1" dirty="0"/>
              <a:t>S</a:t>
            </a:r>
            <a:r>
              <a:rPr lang="en-GB" sz="2800" b="1" dirty="0" smtClean="0"/>
              <a:t>ubject specific areas being taught </a:t>
            </a:r>
          </a:p>
          <a:p>
            <a:r>
              <a:rPr lang="en-GB" sz="2800" b="1" dirty="0" smtClean="0"/>
              <a:t>Discussions surrounding real business situations</a:t>
            </a:r>
          </a:p>
          <a:p>
            <a:r>
              <a:rPr lang="en-GB" sz="2800" b="1" dirty="0" smtClean="0"/>
              <a:t>Research tasks and data gathering</a:t>
            </a:r>
          </a:p>
          <a:p>
            <a:r>
              <a:rPr lang="en-GB" sz="2800" b="1" dirty="0" smtClean="0"/>
              <a:t>Trip to see a major brand working </a:t>
            </a:r>
          </a:p>
          <a:p>
            <a:pPr marL="0" indent="0">
              <a:buNone/>
            </a:pPr>
            <a:endParaRPr lang="en-GB" b="1" dirty="0"/>
          </a:p>
        </p:txBody>
      </p:sp>
      <p:pic>
        <p:nvPicPr>
          <p:cNvPr id="12" name="Picture 11"/>
          <p:cNvPicPr>
            <a:picLocks noChangeAspect="1"/>
          </p:cNvPicPr>
          <p:nvPr/>
        </p:nvPicPr>
        <p:blipFill>
          <a:blip r:embed="rId5"/>
          <a:stretch>
            <a:fillRect/>
          </a:stretch>
        </p:blipFill>
        <p:spPr>
          <a:xfrm>
            <a:off x="10992544" y="50581"/>
            <a:ext cx="1127448" cy="575574"/>
          </a:xfrm>
          <a:prstGeom prst="rect">
            <a:avLst/>
          </a:prstGeom>
        </p:spPr>
      </p:pic>
      <p:sp>
        <p:nvSpPr>
          <p:cNvPr id="15" name="Rectangle 2"/>
          <p:cNvSpPr txBox="1">
            <a:spLocks noChangeArrowheads="1"/>
          </p:cNvSpPr>
          <p:nvPr/>
        </p:nvSpPr>
        <p:spPr bwMode="auto">
          <a:xfrm>
            <a:off x="0" y="30442"/>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smtClean="0"/>
              <a:t>Mode of Study</a:t>
            </a:r>
            <a:endParaRPr lang="en-GB" sz="3900" b="1" dirty="0"/>
          </a:p>
        </p:txBody>
      </p:sp>
      <p:pic>
        <p:nvPicPr>
          <p:cNvPr id="4" name="Picture 3"/>
          <p:cNvPicPr>
            <a:picLocks noChangeAspect="1"/>
          </p:cNvPicPr>
          <p:nvPr/>
        </p:nvPicPr>
        <p:blipFill rotWithShape="1">
          <a:blip r:embed="rId6"/>
          <a:srcRect l="24099" r="44579" b="13250"/>
          <a:stretch/>
        </p:blipFill>
        <p:spPr>
          <a:xfrm>
            <a:off x="8184232" y="671322"/>
            <a:ext cx="3744416" cy="5949280"/>
          </a:xfrm>
          <a:prstGeom prst="rect">
            <a:avLst/>
          </a:prstGeom>
          <a:ln>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8331515"/>
      </p:ext>
    </p:extLst>
  </p:cSld>
  <p:clrMapOvr>
    <a:masterClrMapping/>
  </p:clrMapOvr>
  <mc:AlternateContent xmlns:mc="http://schemas.openxmlformats.org/markup-compatibility/2006">
    <mc:Choice xmlns:p14="http://schemas.microsoft.com/office/powerpoint/2010/main" Requires="p14">
      <p:transition spd="slow" p14:dur="1750" advTm="44476">
        <p:fade/>
      </p:transition>
    </mc:Choice>
    <mc:Fallback>
      <p:transition spd="slow" advTm="44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1981200" y="214722"/>
            <a:ext cx="8229600" cy="8228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sz="4000" b="1" dirty="0" smtClean="0">
                <a:effectLst>
                  <a:outerShdw blurRad="38100" dist="38100" dir="2700000" algn="tl">
                    <a:srgbClr val="000000">
                      <a:alpha val="43137"/>
                    </a:srgbClr>
                  </a:outerShdw>
                </a:effectLst>
              </a:rPr>
              <a:t>Independent Study</a:t>
            </a:r>
            <a:endParaRPr lang="en-GB" sz="4000" b="1" dirty="0">
              <a:effectLst>
                <a:outerShdw blurRad="38100" dist="38100" dir="2700000" algn="tl">
                  <a:srgbClr val="000000">
                    <a:alpha val="43137"/>
                  </a:srgbClr>
                </a:outerShdw>
              </a:effectLst>
            </a:endParaRPr>
          </a:p>
        </p:txBody>
      </p:sp>
      <p:sp>
        <p:nvSpPr>
          <p:cNvPr id="10243" name="Content Placeholder 2"/>
          <p:cNvSpPr>
            <a:spLocks noGrp="1"/>
          </p:cNvSpPr>
          <p:nvPr>
            <p:ph idx="1"/>
          </p:nvPr>
        </p:nvSpPr>
        <p:spPr bwMode="auto">
          <a:xfrm>
            <a:off x="5087888" y="1196752"/>
            <a:ext cx="6874422" cy="5472608"/>
          </a:xfrm>
          <a:solidFill>
            <a:schemeClr val="bg1">
              <a:alpha val="70000"/>
            </a:schemeClr>
          </a:solidFill>
          <a:extLst/>
        </p:spPr>
        <p:txBody>
          <a:bodyPr vert="horz" wrap="square" lIns="91440" tIns="45720" rIns="91440" bIns="45720" numCol="1" rtlCol="0" anchor="t" anchorCtr="0" compatLnSpc="1">
            <a:prstTxWarp prst="textNoShape">
              <a:avLst/>
            </a:prstTxWarp>
            <a:normAutofit/>
          </a:bodyPr>
          <a:lstStyle/>
          <a:p>
            <a:r>
              <a:rPr lang="en-US" dirty="0" smtClean="0"/>
              <a:t>Independent study is key to your success in this qualification</a:t>
            </a:r>
          </a:p>
          <a:p>
            <a:r>
              <a:rPr lang="en-US" dirty="0" smtClean="0"/>
              <a:t>Extended learning tasks will be set to support assignment preparations</a:t>
            </a:r>
          </a:p>
          <a:p>
            <a:r>
              <a:rPr lang="en-GB" dirty="0" smtClean="0"/>
              <a:t>Your assignment completions will require significant independent research and work completion in order to meet the submission deadlines</a:t>
            </a:r>
          </a:p>
          <a:p>
            <a:r>
              <a:rPr lang="en-GB" b="1" u="sng" dirty="0" smtClean="0"/>
              <a:t>All deadlines must be met</a:t>
            </a:r>
          </a:p>
        </p:txBody>
      </p:sp>
      <p:pic>
        <p:nvPicPr>
          <p:cNvPr id="11" name="Picture 10"/>
          <p:cNvPicPr>
            <a:picLocks noChangeAspect="1"/>
          </p:cNvPicPr>
          <p:nvPr/>
        </p:nvPicPr>
        <p:blipFill>
          <a:blip r:embed="rId5"/>
          <a:stretch>
            <a:fillRect/>
          </a:stretch>
        </p:blipFill>
        <p:spPr>
          <a:xfrm>
            <a:off x="10992544" y="50581"/>
            <a:ext cx="1127448" cy="575574"/>
          </a:xfrm>
          <a:prstGeom prst="rect">
            <a:avLst/>
          </a:prstGeom>
        </p:spPr>
      </p:pic>
      <p:pic>
        <p:nvPicPr>
          <p:cNvPr id="3" name="Picture 2"/>
          <p:cNvPicPr>
            <a:picLocks noChangeAspect="1"/>
          </p:cNvPicPr>
          <p:nvPr/>
        </p:nvPicPr>
        <p:blipFill rotWithShape="1">
          <a:blip r:embed="rId6"/>
          <a:srcRect l="39959" t="37399" r="39960" b="26901"/>
          <a:stretch/>
        </p:blipFill>
        <p:spPr>
          <a:xfrm>
            <a:off x="407368" y="1340768"/>
            <a:ext cx="4536504" cy="4536504"/>
          </a:xfrm>
          <a:prstGeom prst="rect">
            <a:avLst/>
          </a:prstGeom>
          <a:solidFill>
            <a:schemeClr val="tx1"/>
          </a:solidFill>
          <a:ln>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1960010"/>
      </p:ext>
    </p:extLst>
  </p:cSld>
  <p:clrMapOvr>
    <a:masterClrMapping/>
  </p:clrMapOvr>
  <mc:AlternateContent xmlns:mc="http://schemas.openxmlformats.org/markup-compatibility/2006">
    <mc:Choice xmlns:p14="http://schemas.microsoft.com/office/powerpoint/2010/main" Requires="p14">
      <p:transition spd="slow" p14:dur="1750" advTm="47586">
        <p:fade/>
      </p:transition>
    </mc:Choice>
    <mc:Fallback>
      <p:transition spd="slow" advTm="47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076"/>
            <a:ext cx="10972800" cy="1143000"/>
          </a:xfrm>
        </p:spPr>
        <p:txBody>
          <a:bodyPr/>
          <a:lstStyle/>
          <a:p>
            <a:r>
              <a:rPr lang="en-GB" dirty="0" smtClean="0"/>
              <a:t>Equipment</a:t>
            </a:r>
            <a:endParaRPr lang="en-GB" dirty="0"/>
          </a:p>
        </p:txBody>
      </p:sp>
      <p:sp>
        <p:nvSpPr>
          <p:cNvPr id="3" name="Content Placeholder 2"/>
          <p:cNvSpPr>
            <a:spLocks noGrp="1"/>
          </p:cNvSpPr>
          <p:nvPr>
            <p:ph sz="half" idx="1"/>
          </p:nvPr>
        </p:nvSpPr>
        <p:spPr>
          <a:xfrm>
            <a:off x="335360" y="1052736"/>
            <a:ext cx="7776864" cy="5400599"/>
          </a:xfrm>
        </p:spPr>
        <p:txBody>
          <a:bodyPr>
            <a:normAutofit fontScale="92500" lnSpcReduction="10000"/>
          </a:bodyPr>
          <a:lstStyle/>
          <a:p>
            <a:r>
              <a:rPr lang="en-GB" sz="3200" dirty="0" smtClean="0"/>
              <a:t>You </a:t>
            </a:r>
            <a:r>
              <a:rPr lang="en-GB" sz="3200" dirty="0"/>
              <a:t>w</a:t>
            </a:r>
            <a:r>
              <a:rPr lang="en-GB" sz="3200" dirty="0" smtClean="0"/>
              <a:t>ill require a computer/laptop with internet access for research and assignment completion</a:t>
            </a:r>
          </a:p>
          <a:p>
            <a:r>
              <a:rPr lang="en-GB" sz="3200" dirty="0" smtClean="0"/>
              <a:t>You will need to follow the Business news to keep up to date</a:t>
            </a:r>
          </a:p>
          <a:p>
            <a:r>
              <a:rPr lang="en-GB" sz="3200" dirty="0" smtClean="0"/>
              <a:t>Pearson BTEC National Business Student Book 1 covers all these units ISBN: </a:t>
            </a:r>
            <a:r>
              <a:rPr lang="en-GB" dirty="0"/>
              <a:t>9781292126241</a:t>
            </a:r>
            <a:endParaRPr lang="en-GB" sz="3200" dirty="0" smtClean="0"/>
          </a:p>
          <a:p>
            <a:r>
              <a:rPr lang="en-GB" sz="3200" dirty="0" smtClean="0"/>
              <a:t>You should review the BTEC Extended Certificate Specification: </a:t>
            </a:r>
            <a:r>
              <a:rPr lang="en-GB" sz="2600" dirty="0" smtClean="0">
                <a:hlinkClick r:id="rId4"/>
              </a:rPr>
              <a:t>https</a:t>
            </a:r>
            <a:r>
              <a:rPr lang="en-GB" sz="2600" dirty="0">
                <a:hlinkClick r:id="rId4"/>
              </a:rPr>
              <a:t>://</a:t>
            </a:r>
            <a:r>
              <a:rPr lang="en-GB" sz="2600" dirty="0" smtClean="0">
                <a:hlinkClick r:id="rId4"/>
              </a:rPr>
              <a:t>qualifications.pearson.com/content/dam/pdf/BTEC-Nationals/Business/2016/specification-and-sample-assessments/BTECNationals_Bus_ExCert_Spec.pdf</a:t>
            </a:r>
            <a:endParaRPr lang="en-GB" sz="2600" dirty="0" smtClean="0"/>
          </a:p>
        </p:txBody>
      </p:sp>
      <p:pic>
        <p:nvPicPr>
          <p:cNvPr id="5" name="Content Placeholder 4"/>
          <p:cNvPicPr>
            <a:picLocks noGrp="1" noChangeAspect="1"/>
          </p:cNvPicPr>
          <p:nvPr>
            <p:ph sz="half" idx="2"/>
          </p:nvPr>
        </p:nvPicPr>
        <p:blipFill>
          <a:blip r:embed="rId5"/>
          <a:stretch>
            <a:fillRect/>
          </a:stretch>
        </p:blipFill>
        <p:spPr>
          <a:xfrm>
            <a:off x="8112224" y="1527450"/>
            <a:ext cx="3974523" cy="457551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4359290"/>
      </p:ext>
    </p:extLst>
  </p:cSld>
  <p:clrMapOvr>
    <a:masterClrMapping/>
  </p:clrMapOvr>
  <mc:AlternateContent xmlns:mc="http://schemas.openxmlformats.org/markup-compatibility/2006">
    <mc:Choice xmlns:p14="http://schemas.microsoft.com/office/powerpoint/2010/main" Requires="p14">
      <p:transition spd="slow" p14:dur="1750" advTm="23194">
        <p:fade/>
      </p:transition>
    </mc:Choice>
    <mc:Fallback>
      <p:transition spd="slow" advTm="231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b="1" dirty="0" smtClean="0"/>
              <a:t>Cross Curricular Links</a:t>
            </a:r>
          </a:p>
        </p:txBody>
      </p:sp>
      <p:sp>
        <p:nvSpPr>
          <p:cNvPr id="6" name="Content Placeholder 5"/>
          <p:cNvSpPr>
            <a:spLocks noGrp="1"/>
          </p:cNvSpPr>
          <p:nvPr>
            <p:ph sz="half" idx="2"/>
          </p:nvPr>
        </p:nvSpPr>
        <p:spPr>
          <a:xfrm>
            <a:off x="609600" y="1196752"/>
            <a:ext cx="5926234" cy="5400600"/>
          </a:xfrm>
        </p:spPr>
        <p:txBody>
          <a:bodyPr>
            <a:normAutofit fontScale="92500"/>
          </a:bodyPr>
          <a:lstStyle/>
          <a:p>
            <a:r>
              <a:rPr lang="en-GB" sz="3200" dirty="0" smtClean="0"/>
              <a:t>The </a:t>
            </a:r>
            <a:r>
              <a:rPr lang="en-GB" sz="3200" i="1" u="sng" dirty="0" smtClean="0"/>
              <a:t>Aspire Business &amp; Enterprise Academy</a:t>
            </a:r>
            <a:r>
              <a:rPr lang="en-GB" sz="3200" dirty="0" smtClean="0"/>
              <a:t> work closely with your business </a:t>
            </a:r>
            <a:r>
              <a:rPr lang="en-GB" sz="3200" dirty="0"/>
              <a:t>q</a:t>
            </a:r>
            <a:r>
              <a:rPr lang="en-GB" sz="3200" dirty="0" smtClean="0"/>
              <a:t>ualification and provide enrichment activities such as Young Enterprise, work experience opportunities, portfolio of additional courses and training</a:t>
            </a:r>
          </a:p>
          <a:p>
            <a:r>
              <a:rPr lang="en-GB" sz="3200" dirty="0" smtClean="0"/>
              <a:t>Business interlinks with other subjects such as Economics, Law, Psychology, Geography, Maths, English, History and Design  </a:t>
            </a:r>
            <a:endParaRPr lang="en-GB" sz="3200" dirty="0"/>
          </a:p>
        </p:txBody>
      </p:sp>
      <p:pic>
        <p:nvPicPr>
          <p:cNvPr id="13" name="Picture 12"/>
          <p:cNvPicPr>
            <a:picLocks noChangeAspect="1"/>
          </p:cNvPicPr>
          <p:nvPr/>
        </p:nvPicPr>
        <p:blipFill>
          <a:blip r:embed="rId5"/>
          <a:stretch>
            <a:fillRect/>
          </a:stretch>
        </p:blipFill>
        <p:spPr>
          <a:xfrm>
            <a:off x="10992544" y="50581"/>
            <a:ext cx="1127448" cy="575574"/>
          </a:xfrm>
          <a:prstGeom prst="rect">
            <a:avLst/>
          </a:prstGeom>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5355" t="534" r="-419" b="-534"/>
          <a:stretch/>
        </p:blipFill>
        <p:spPr bwMode="auto">
          <a:xfrm>
            <a:off x="8756043" y="1019777"/>
            <a:ext cx="3034595" cy="2310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16" t="16482" r="73660" b="61147"/>
          <a:stretch/>
        </p:blipFill>
        <p:spPr bwMode="auto">
          <a:xfrm>
            <a:off x="6744072" y="2708920"/>
            <a:ext cx="1828809"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8"/>
          <a:srcRect l="8784" t="14707" r="31472" b="37411"/>
          <a:stretch/>
        </p:blipFill>
        <p:spPr>
          <a:xfrm>
            <a:off x="8756043" y="3861048"/>
            <a:ext cx="3304582" cy="2118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4985876"/>
      </p:ext>
    </p:extLst>
  </p:cSld>
  <p:clrMapOvr>
    <a:masterClrMapping/>
  </p:clrMapOvr>
  <mc:AlternateContent xmlns:mc="http://schemas.openxmlformats.org/markup-compatibility/2006">
    <mc:Choice xmlns:p14="http://schemas.microsoft.com/office/powerpoint/2010/main" Requires="p14">
      <p:transition spd="slow" p14:dur="1750" advTm="28650">
        <p:fade/>
      </p:transition>
    </mc:Choice>
    <mc:Fallback>
      <p:transition spd="slow" advTm="28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bwMode="auto">
          <a:xfrm>
            <a:off x="0" y="22746"/>
            <a:ext cx="12119992"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GB" sz="3600" b="1" dirty="0" smtClean="0"/>
              <a:t>Post 18 Links</a:t>
            </a:r>
            <a:endParaRPr lang="en-GB" sz="3600" b="1" dirty="0"/>
          </a:p>
        </p:txBody>
      </p:sp>
      <p:sp>
        <p:nvSpPr>
          <p:cNvPr id="18436" name="Rectangle 7"/>
          <p:cNvSpPr>
            <a:spLocks noGrp="1" noChangeArrowheads="1"/>
          </p:cNvSpPr>
          <p:nvPr>
            <p:ph type="body" sz="half" idx="2"/>
          </p:nvPr>
        </p:nvSpPr>
        <p:spPr bwMode="auto">
          <a:xfrm>
            <a:off x="6171454" y="653990"/>
            <a:ext cx="5340539" cy="598002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eaLnBrk="1" hangingPunct="1">
              <a:buNone/>
            </a:pPr>
            <a:endParaRPr lang="en-GB" dirty="0" smtClean="0"/>
          </a:p>
          <a:p>
            <a:pPr marL="0" indent="0" eaLnBrk="1" hangingPunct="1">
              <a:buNone/>
            </a:pPr>
            <a:endParaRPr lang="en-GB" dirty="0" smtClean="0"/>
          </a:p>
        </p:txBody>
      </p:sp>
      <p:sp>
        <p:nvSpPr>
          <p:cNvPr id="2" name="TextBox 1"/>
          <p:cNvSpPr txBox="1"/>
          <p:nvPr/>
        </p:nvSpPr>
        <p:spPr>
          <a:xfrm>
            <a:off x="4583832" y="5301208"/>
            <a:ext cx="3600400" cy="369332"/>
          </a:xfrm>
          <a:prstGeom prst="rect">
            <a:avLst/>
          </a:prstGeom>
          <a:noFill/>
        </p:spPr>
        <p:txBody>
          <a:bodyPr wrap="square" rtlCol="0">
            <a:spAutoFit/>
          </a:bodyPr>
          <a:lstStyle/>
          <a:p>
            <a:endParaRPr lang="en-GB" dirty="0"/>
          </a:p>
        </p:txBody>
      </p:sp>
      <p:pic>
        <p:nvPicPr>
          <p:cNvPr id="15" name="Picture 14"/>
          <p:cNvPicPr>
            <a:picLocks noChangeAspect="1"/>
          </p:cNvPicPr>
          <p:nvPr/>
        </p:nvPicPr>
        <p:blipFill>
          <a:blip r:embed="rId5"/>
          <a:stretch>
            <a:fillRect/>
          </a:stretch>
        </p:blipFill>
        <p:spPr>
          <a:xfrm>
            <a:off x="10992544" y="50581"/>
            <a:ext cx="1127448" cy="575574"/>
          </a:xfrm>
          <a:prstGeom prst="rect">
            <a:avLst/>
          </a:prstGeom>
        </p:spPr>
      </p:pic>
      <p:pic>
        <p:nvPicPr>
          <p:cNvPr id="3" name="Picture 2"/>
          <p:cNvPicPr>
            <a:picLocks noChangeAspect="1"/>
          </p:cNvPicPr>
          <p:nvPr/>
        </p:nvPicPr>
        <p:blipFill rotWithShape="1">
          <a:blip r:embed="rId6"/>
          <a:srcRect l="48228" t="36654" r="3932" b="20188"/>
          <a:stretch/>
        </p:blipFill>
        <p:spPr>
          <a:xfrm>
            <a:off x="34384" y="980728"/>
            <a:ext cx="5487615" cy="3960440"/>
          </a:xfrm>
          <a:prstGeom prst="rect">
            <a:avLst/>
          </a:prstGeom>
        </p:spPr>
      </p:pic>
      <p:sp>
        <p:nvSpPr>
          <p:cNvPr id="5" name="Content Placeholder 4"/>
          <p:cNvSpPr>
            <a:spLocks noGrp="1"/>
          </p:cNvSpPr>
          <p:nvPr>
            <p:ph sz="half" idx="1"/>
          </p:nvPr>
        </p:nvSpPr>
        <p:spPr>
          <a:xfrm>
            <a:off x="5556383" y="653991"/>
            <a:ext cx="6212449" cy="5980028"/>
          </a:xfrm>
        </p:spPr>
        <p:txBody>
          <a:bodyPr>
            <a:normAutofit lnSpcReduction="10000"/>
          </a:bodyPr>
          <a:lstStyle/>
          <a:p>
            <a:r>
              <a:rPr lang="en-GB" u="sng" dirty="0" smtClean="0"/>
              <a:t>University courses</a:t>
            </a:r>
            <a:r>
              <a:rPr lang="en-GB" dirty="0" smtClean="0"/>
              <a:t>: HUGE range of degrees available including Business &amp; Administration, Business Finance and Accounting, Business and HR, Business Management and Economics, Law, Marketing, International Business</a:t>
            </a:r>
          </a:p>
          <a:p>
            <a:r>
              <a:rPr lang="en-GB" u="sng" dirty="0" smtClean="0"/>
              <a:t>Apprenticeships</a:t>
            </a:r>
            <a:r>
              <a:rPr lang="en-GB" dirty="0" smtClean="0"/>
              <a:t>: MANY opportunities such as Accounting and Business advisory, Business Management, Marketing, Finance, HR, Project Management, Technology</a:t>
            </a:r>
          </a:p>
          <a:p>
            <a:r>
              <a:rPr lang="en-GB" u="sng" dirty="0"/>
              <a:t>Training </a:t>
            </a:r>
            <a:r>
              <a:rPr lang="en-GB" u="sng" dirty="0" smtClean="0"/>
              <a:t>programmes</a:t>
            </a:r>
            <a:r>
              <a:rPr lang="en-GB" dirty="0" smtClean="0"/>
              <a:t>: Health &amp; Safety, Business Management, Accounting, Law, HR</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637169"/>
      </p:ext>
    </p:extLst>
  </p:cSld>
  <p:clrMapOvr>
    <a:masterClrMapping/>
  </p:clrMapOvr>
  <mc:AlternateContent xmlns:mc="http://schemas.openxmlformats.org/markup-compatibility/2006">
    <mc:Choice xmlns:p14="http://schemas.microsoft.com/office/powerpoint/2010/main" Requires="p14">
      <p:transition spd="slow" p14:dur="1750" advTm="55049">
        <p:fade/>
      </p:transition>
    </mc:Choice>
    <mc:Fallback>
      <p:transition spd="slow" advTm="55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23392" y="4170"/>
            <a:ext cx="109728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US" b="1" dirty="0" smtClean="0"/>
              <a:t>Transition Tasks</a:t>
            </a:r>
          </a:p>
        </p:txBody>
      </p:sp>
      <p:sp>
        <p:nvSpPr>
          <p:cNvPr id="20483" name="Rectangle 3"/>
          <p:cNvSpPr>
            <a:spLocks noGrp="1" noChangeArrowheads="1"/>
          </p:cNvSpPr>
          <p:nvPr>
            <p:ph sz="half" idx="1"/>
          </p:nvPr>
        </p:nvSpPr>
        <p:spPr bwMode="auto">
          <a:xfrm>
            <a:off x="263352" y="839230"/>
            <a:ext cx="5976664" cy="580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2500"/>
          </a:bodyPr>
          <a:lstStyle/>
          <a:p>
            <a:pPr marL="0" indent="0">
              <a:lnSpc>
                <a:spcPct val="110000"/>
              </a:lnSpc>
              <a:spcBef>
                <a:spcPts val="0"/>
              </a:spcBef>
              <a:buClr>
                <a:schemeClr val="tx1"/>
              </a:buClr>
              <a:buNone/>
            </a:pPr>
            <a:r>
              <a:rPr lang="en-GB" b="1" dirty="0" smtClean="0">
                <a:solidFill>
                  <a:srgbClr val="FFFF00"/>
                </a:solidFill>
              </a:rPr>
              <a:t>In order to prepare for year 12, research and write a brief report explaining the following:</a:t>
            </a:r>
            <a:endParaRPr lang="en-GB" b="1" dirty="0">
              <a:solidFill>
                <a:srgbClr val="FFFF00"/>
              </a:solidFill>
            </a:endParaRPr>
          </a:p>
          <a:p>
            <a:pPr marL="0" indent="0">
              <a:lnSpc>
                <a:spcPct val="110000"/>
              </a:lnSpc>
              <a:spcBef>
                <a:spcPts val="0"/>
              </a:spcBef>
              <a:buClr>
                <a:schemeClr val="tx1"/>
              </a:buClr>
              <a:buNone/>
            </a:pPr>
            <a:r>
              <a:rPr lang="en-GB" b="1" dirty="0" smtClean="0"/>
              <a:t>&gt; </a:t>
            </a:r>
            <a:r>
              <a:rPr lang="en-GB" dirty="0"/>
              <a:t>What is marketing?</a:t>
            </a:r>
            <a:br>
              <a:rPr lang="en-GB" dirty="0"/>
            </a:br>
            <a:r>
              <a:rPr lang="en-GB" b="1" dirty="0"/>
              <a:t>&gt;</a:t>
            </a:r>
            <a:r>
              <a:rPr lang="en-GB" dirty="0"/>
              <a:t> Define the 4ps of the marketing mix.</a:t>
            </a:r>
            <a:br>
              <a:rPr lang="en-GB" dirty="0"/>
            </a:br>
            <a:r>
              <a:rPr lang="en-GB" b="1" dirty="0"/>
              <a:t>&gt;</a:t>
            </a:r>
            <a:r>
              <a:rPr lang="en-GB" dirty="0"/>
              <a:t> What is digital marketing?</a:t>
            </a:r>
            <a:br>
              <a:rPr lang="en-GB" dirty="0"/>
            </a:br>
            <a:r>
              <a:rPr lang="en-GB" b="1" dirty="0"/>
              <a:t>&gt;</a:t>
            </a:r>
            <a:r>
              <a:rPr lang="en-GB" dirty="0"/>
              <a:t> How does digital marketing differ from traditional marketing?</a:t>
            </a:r>
          </a:p>
          <a:p>
            <a:pPr marL="0" indent="0">
              <a:lnSpc>
                <a:spcPct val="110000"/>
              </a:lnSpc>
              <a:spcBef>
                <a:spcPts val="0"/>
              </a:spcBef>
              <a:buClr>
                <a:schemeClr val="tx1"/>
              </a:buClr>
              <a:buNone/>
            </a:pPr>
            <a:r>
              <a:rPr lang="en-GB" dirty="0" smtClean="0"/>
              <a:t>After carrying out your research what are your thoughts on the following question: </a:t>
            </a:r>
            <a:r>
              <a:rPr lang="en-GB" u="sng" dirty="0" smtClean="0"/>
              <a:t>‘</a:t>
            </a:r>
            <a:r>
              <a:rPr lang="en-GB" i="1" u="sng" dirty="0" smtClean="0"/>
              <a:t>Which </a:t>
            </a:r>
            <a:r>
              <a:rPr lang="en-GB" i="1" u="sng" dirty="0"/>
              <a:t>is more important now and in the future, traditional or digital marketing</a:t>
            </a:r>
            <a:r>
              <a:rPr lang="en-GB" i="1" u="sng" dirty="0" smtClean="0"/>
              <a:t>?’ </a:t>
            </a:r>
            <a:r>
              <a:rPr lang="en-GB" dirty="0" smtClean="0"/>
              <a:t>Explain your thoughts using your research</a:t>
            </a:r>
            <a:r>
              <a:rPr lang="en-GB" i="1" dirty="0" smtClean="0"/>
              <a:t>. </a:t>
            </a:r>
            <a:endParaRPr lang="en-GB" i="1" dirty="0"/>
          </a:p>
          <a:p>
            <a:pPr marL="0" indent="0">
              <a:lnSpc>
                <a:spcPct val="110000"/>
              </a:lnSpc>
              <a:spcBef>
                <a:spcPts val="0"/>
              </a:spcBef>
              <a:buClr>
                <a:schemeClr val="tx1"/>
              </a:buClr>
              <a:buNone/>
            </a:pPr>
            <a:endParaRPr lang="en-GB" dirty="0"/>
          </a:p>
        </p:txBody>
      </p:sp>
      <p:sp>
        <p:nvSpPr>
          <p:cNvPr id="2" name="Rectangle 1"/>
          <p:cNvSpPr/>
          <p:nvPr/>
        </p:nvSpPr>
        <p:spPr>
          <a:xfrm>
            <a:off x="10235420" y="6453336"/>
            <a:ext cx="184731" cy="369332"/>
          </a:xfrm>
          <a:prstGeom prst="rect">
            <a:avLst/>
          </a:prstGeom>
        </p:spPr>
        <p:txBody>
          <a:bodyPr wrap="none">
            <a:spAutoFit/>
          </a:bodyPr>
          <a:lstStyle/>
          <a:p>
            <a:pPr algn="r"/>
            <a:endParaRPr lang="en-GB" i="1" dirty="0">
              <a:solidFill>
                <a:srgbClr val="8A0000"/>
              </a:solidFill>
            </a:endParaRPr>
          </a:p>
        </p:txBody>
      </p:sp>
      <p:pic>
        <p:nvPicPr>
          <p:cNvPr id="2051" name="Picture 3" descr="T:\Staff Public\Photos NEW\MARKETING\ZoeC School Images - 2018 Photo Shoot\Post 16\St_Marys_CofE_Dec17_2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040" y="839230"/>
            <a:ext cx="4608512" cy="580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0992544" y="50581"/>
            <a:ext cx="1127448" cy="57557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017433"/>
      </p:ext>
    </p:extLst>
  </p:cSld>
  <p:clrMapOvr>
    <a:masterClrMapping/>
  </p:clrMapOvr>
  <mc:AlternateContent xmlns:mc="http://schemas.openxmlformats.org/markup-compatibility/2006">
    <mc:Choice xmlns:p14="http://schemas.microsoft.com/office/powerpoint/2010/main" Requires="p14">
      <p:transition spd="slow" p14:dur="1750" advTm="83581">
        <p:fade/>
      </p:transition>
    </mc:Choice>
    <mc:Fallback>
      <p:transition spd="slow" advTm="83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Staff Public\Photos NEW\MARKETING\Zoe Cooper Photog new Website Jan18\St_Mary's_CofE_Dec17_2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11" t="17065" r="-507" b="32237"/>
          <a:stretch/>
        </p:blipFill>
        <p:spPr bwMode="auto">
          <a:xfrm>
            <a:off x="0" y="-3077"/>
            <a:ext cx="12534969" cy="68610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txBox="1">
            <a:spLocks/>
          </p:cNvSpPr>
          <p:nvPr/>
        </p:nvSpPr>
        <p:spPr>
          <a:xfrm>
            <a:off x="32690" y="6065912"/>
            <a:ext cx="12360696" cy="792088"/>
          </a:xfrm>
          <a:prstGeom prst="rect">
            <a:avLst/>
          </a:prstGeom>
          <a:solidFill>
            <a:schemeClr val="bg1"/>
          </a:solidFill>
          <a:effectLst/>
          <a:scene3d>
            <a:camera prst="orthographicFront"/>
            <a:lightRig rig="sunset" dir="t"/>
          </a:scene3d>
          <a:sp3d>
            <a:bevelT w="127000" prst="convex"/>
          </a:sp3d>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spcBef>
                <a:spcPts val="0"/>
              </a:spcBef>
            </a:pPr>
            <a:r>
              <a:rPr lang="en-GB" sz="2800" dirty="0" smtClean="0"/>
              <a:t>ASPIRE - CHALLENGE - SUCCEED</a:t>
            </a:r>
            <a:endParaRPr lang="en-GB" sz="2800" dirty="0"/>
          </a:p>
        </p:txBody>
      </p:sp>
      <p:sp>
        <p:nvSpPr>
          <p:cNvPr id="3" name="Rectangle 2"/>
          <p:cNvSpPr/>
          <p:nvPr/>
        </p:nvSpPr>
        <p:spPr>
          <a:xfrm>
            <a:off x="7968208" y="476672"/>
            <a:ext cx="5256584" cy="676339"/>
          </a:xfrm>
          <a:prstGeom prst="rect">
            <a:avLst/>
          </a:prstGeom>
        </p:spPr>
        <p:txBody>
          <a:bodyPr wrap="square">
            <a:spAutoFit/>
          </a:bodyPr>
          <a:lstStyle/>
          <a:p>
            <a:pPr algn="ctr">
              <a:lnSpc>
                <a:spcPct val="110000"/>
              </a:lnSpc>
              <a:buClr>
                <a:schemeClr val="tx1"/>
              </a:buClr>
            </a:pPr>
            <a:endParaRPr lang="en-GB" sz="1050" i="1" dirty="0">
              <a:solidFill>
                <a:srgbClr val="FF0000"/>
              </a:solidFill>
            </a:endParaRPr>
          </a:p>
          <a:p>
            <a:pPr algn="ctr">
              <a:lnSpc>
                <a:spcPct val="110000"/>
              </a:lnSpc>
              <a:buClr>
                <a:schemeClr val="tx1"/>
              </a:buClr>
            </a:pPr>
            <a:r>
              <a:rPr lang="en-GB" sz="2400" b="1" dirty="0">
                <a:solidFill>
                  <a:schemeClr val="bg1"/>
                </a:solidFill>
              </a:rPr>
              <a:t>Follow us on @</a:t>
            </a:r>
            <a:r>
              <a:rPr lang="en-GB" sz="2400" b="1" dirty="0" err="1">
                <a:solidFill>
                  <a:schemeClr val="bg1"/>
                </a:solidFill>
              </a:rPr>
              <a:t>SMHSixth</a:t>
            </a:r>
            <a:r>
              <a:rPr lang="en-GB" sz="2400" b="1" dirty="0">
                <a:solidFill>
                  <a:schemeClr val="bg1"/>
                </a:solidFill>
              </a:rPr>
              <a:t> </a:t>
            </a:r>
          </a:p>
        </p:txBody>
      </p:sp>
      <p:pic>
        <p:nvPicPr>
          <p:cNvPr id="13" name="Picture 12"/>
          <p:cNvPicPr>
            <a:picLocks noChangeAspect="1"/>
          </p:cNvPicPr>
          <p:nvPr/>
        </p:nvPicPr>
        <p:blipFill>
          <a:blip r:embed="rId6"/>
          <a:stretch>
            <a:fillRect/>
          </a:stretch>
        </p:blipFill>
        <p:spPr>
          <a:xfrm>
            <a:off x="10992544" y="50581"/>
            <a:ext cx="1127448" cy="57557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6472571"/>
      </p:ext>
    </p:extLst>
  </p:cSld>
  <p:clrMapOvr>
    <a:masterClrMapping/>
  </p:clrMapOvr>
  <mc:AlternateContent xmlns:mc="http://schemas.openxmlformats.org/markup-compatibility/2006">
    <mc:Choice xmlns:p14="http://schemas.microsoft.com/office/powerpoint/2010/main" Requires="p14">
      <p:transition spd="slow" p14:dur="1750" advTm="246">
        <p:fade/>
      </p:transition>
    </mc:Choice>
    <mc:Fallback>
      <p:transition spd="slow" advTm="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0" y="54655"/>
            <a:ext cx="1211999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4000" b="1" dirty="0" smtClean="0"/>
              <a:t>Course Breakdown</a:t>
            </a:r>
            <a:endParaRPr lang="en-GB" sz="4000" b="1" dirty="0"/>
          </a:p>
        </p:txBody>
      </p:sp>
      <p:sp>
        <p:nvSpPr>
          <p:cNvPr id="3" name="Content Placeholder 2"/>
          <p:cNvSpPr>
            <a:spLocks noGrp="1"/>
          </p:cNvSpPr>
          <p:nvPr>
            <p:ph sz="half" idx="2"/>
          </p:nvPr>
        </p:nvSpPr>
        <p:spPr>
          <a:xfrm>
            <a:off x="4643124" y="836712"/>
            <a:ext cx="7476868" cy="5970220"/>
          </a:xfrm>
        </p:spPr>
        <p:txBody>
          <a:bodyPr>
            <a:noAutofit/>
          </a:bodyPr>
          <a:lstStyle/>
          <a:p>
            <a:pPr marL="0" indent="0">
              <a:spcBef>
                <a:spcPts val="1200"/>
              </a:spcBef>
              <a:spcAft>
                <a:spcPts val="1200"/>
              </a:spcAft>
              <a:buNone/>
            </a:pPr>
            <a:r>
              <a:rPr lang="en-GB" sz="2400" b="1" u="sng" dirty="0" smtClean="0"/>
              <a:t>STUDENTS </a:t>
            </a:r>
            <a:r>
              <a:rPr lang="en-GB" sz="2400" b="1" u="sng" dirty="0"/>
              <a:t>WILL </a:t>
            </a:r>
            <a:r>
              <a:rPr lang="en-GB" sz="2400" b="1" u="sng" dirty="0" smtClean="0"/>
              <a:t>STUDY</a:t>
            </a:r>
            <a:r>
              <a:rPr lang="en-GB" sz="2400" b="1" dirty="0" smtClean="0"/>
              <a:t>:</a:t>
            </a:r>
          </a:p>
          <a:p>
            <a:pPr>
              <a:spcBef>
                <a:spcPts val="1200"/>
              </a:spcBef>
              <a:spcAft>
                <a:spcPts val="1200"/>
              </a:spcAft>
              <a:buFont typeface="Wingdings" panose="05000000000000000000" pitchFamily="2" charset="2"/>
              <a:buChar char="§"/>
            </a:pPr>
            <a:r>
              <a:rPr lang="en-GB" sz="2400" b="1" dirty="0" smtClean="0"/>
              <a:t>Unit </a:t>
            </a:r>
            <a:r>
              <a:rPr lang="en-GB" sz="2400" b="1" dirty="0"/>
              <a:t>1: Exploring </a:t>
            </a:r>
            <a:r>
              <a:rPr lang="en-GB" sz="2400" b="1" dirty="0" smtClean="0"/>
              <a:t>Business</a:t>
            </a:r>
          </a:p>
          <a:p>
            <a:pPr>
              <a:spcBef>
                <a:spcPts val="1200"/>
              </a:spcBef>
              <a:spcAft>
                <a:spcPts val="1200"/>
              </a:spcAft>
              <a:buFont typeface="Wingdings" panose="05000000000000000000" pitchFamily="2" charset="2"/>
              <a:buChar char="§"/>
            </a:pPr>
            <a:r>
              <a:rPr lang="en-GB" sz="2400" b="1" dirty="0" smtClean="0"/>
              <a:t>Unit </a:t>
            </a:r>
            <a:r>
              <a:rPr lang="en-GB" sz="2400" b="1" dirty="0"/>
              <a:t>2: Developing a Marketing </a:t>
            </a:r>
            <a:r>
              <a:rPr lang="en-GB" sz="2400" b="1" dirty="0" smtClean="0"/>
              <a:t>Campaign</a:t>
            </a:r>
          </a:p>
          <a:p>
            <a:pPr>
              <a:spcBef>
                <a:spcPts val="1200"/>
              </a:spcBef>
              <a:spcAft>
                <a:spcPts val="1200"/>
              </a:spcAft>
              <a:buFont typeface="Wingdings" panose="05000000000000000000" pitchFamily="2" charset="2"/>
              <a:buChar char="§"/>
            </a:pPr>
            <a:r>
              <a:rPr lang="en-GB" sz="2400" b="1" dirty="0" smtClean="0"/>
              <a:t>Unit 5: International Business</a:t>
            </a:r>
          </a:p>
          <a:p>
            <a:pPr>
              <a:spcBef>
                <a:spcPts val="1200"/>
              </a:spcBef>
              <a:spcAft>
                <a:spcPts val="1200"/>
              </a:spcAft>
              <a:buFont typeface="Wingdings" panose="05000000000000000000" pitchFamily="2" charset="2"/>
              <a:buChar char="§"/>
            </a:pPr>
            <a:r>
              <a:rPr lang="en-GB" sz="2400" b="1" dirty="0" smtClean="0"/>
              <a:t>Unit 17: Digital Marketing</a:t>
            </a:r>
          </a:p>
          <a:p>
            <a:pPr>
              <a:spcBef>
                <a:spcPts val="1200"/>
              </a:spcBef>
              <a:spcAft>
                <a:spcPts val="1200"/>
              </a:spcAft>
              <a:buFont typeface="Wingdings" panose="05000000000000000000" pitchFamily="2" charset="2"/>
              <a:buChar char="§"/>
            </a:pPr>
            <a:r>
              <a:rPr lang="en-GB" sz="2400" b="1" dirty="0" smtClean="0"/>
              <a:t>Unit </a:t>
            </a:r>
            <a:r>
              <a:rPr lang="en-GB" sz="2400" b="1" dirty="0"/>
              <a:t>3: Personal &amp; Business Finance </a:t>
            </a:r>
            <a:endParaRPr lang="en-GB" sz="2400" b="1" dirty="0" smtClean="0"/>
          </a:p>
          <a:p>
            <a:pPr>
              <a:spcBef>
                <a:spcPts val="1200"/>
              </a:spcBef>
              <a:spcAft>
                <a:spcPts val="1200"/>
              </a:spcAft>
              <a:buFont typeface="Wingdings" panose="05000000000000000000" pitchFamily="2" charset="2"/>
              <a:buChar char="§"/>
            </a:pPr>
            <a:r>
              <a:rPr lang="en-GB" sz="2400" b="1" dirty="0" smtClean="0"/>
              <a:t>Unit </a:t>
            </a:r>
            <a:r>
              <a:rPr lang="en-GB" sz="2400" b="1" dirty="0"/>
              <a:t>8: Recruitment and </a:t>
            </a:r>
            <a:r>
              <a:rPr lang="en-GB" sz="2400" b="1" dirty="0" smtClean="0"/>
              <a:t>Selection</a:t>
            </a:r>
          </a:p>
          <a:p>
            <a:pPr>
              <a:spcBef>
                <a:spcPts val="1200"/>
              </a:spcBef>
              <a:spcAft>
                <a:spcPts val="1200"/>
              </a:spcAft>
              <a:buFont typeface="Wingdings" panose="05000000000000000000" pitchFamily="2" charset="2"/>
              <a:buChar char="§"/>
            </a:pPr>
            <a:r>
              <a:rPr lang="en-GB" sz="2400" b="1" dirty="0" smtClean="0"/>
              <a:t>Unit 4: Managing an Event</a:t>
            </a:r>
          </a:p>
          <a:p>
            <a:pPr>
              <a:spcBef>
                <a:spcPts val="1200"/>
              </a:spcBef>
              <a:spcAft>
                <a:spcPts val="1200"/>
              </a:spcAft>
              <a:buFont typeface="Wingdings" panose="05000000000000000000" pitchFamily="2" charset="2"/>
              <a:buChar char="§"/>
            </a:pPr>
            <a:r>
              <a:rPr lang="en-GB" sz="2400" b="1" dirty="0" smtClean="0"/>
              <a:t>Unit 6: Principles of Management</a:t>
            </a:r>
          </a:p>
          <a:p>
            <a:pPr>
              <a:spcBef>
                <a:spcPts val="1200"/>
              </a:spcBef>
              <a:spcAft>
                <a:spcPts val="1200"/>
              </a:spcAft>
              <a:buFont typeface="Wingdings" panose="05000000000000000000" pitchFamily="2" charset="2"/>
              <a:buChar char="§"/>
            </a:pPr>
            <a:endParaRPr lang="en-GB" b="1" dirty="0"/>
          </a:p>
        </p:txBody>
      </p:sp>
      <p:pic>
        <p:nvPicPr>
          <p:cNvPr id="1026" name="Picture 2" descr="T:\Staff Public\Staff\6th FORM\6th Form Open evening 23 Nov 16\Brochure Photograph options\DSC_0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76" y="863308"/>
            <a:ext cx="4047124" cy="5943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10992544" y="50581"/>
            <a:ext cx="1127448" cy="57557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9813644"/>
      </p:ext>
    </p:extLst>
  </p:cSld>
  <p:clrMapOvr>
    <a:masterClrMapping/>
  </p:clrMapOvr>
  <mc:AlternateContent xmlns:mc="http://schemas.openxmlformats.org/markup-compatibility/2006">
    <mc:Choice xmlns:p14="http://schemas.microsoft.com/office/powerpoint/2010/main" Requires="p14">
      <p:transition spd="slow" p14:dur="1750" advClick="0" advTm="24629">
        <p:fade/>
      </p:transition>
    </mc:Choice>
    <mc:Fallback>
      <p:transition spd="slow" advClick="0" advTm="24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346" y="-1793"/>
            <a:ext cx="12179654"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t>Course Breakdown: </a:t>
            </a:r>
            <a:endParaRPr lang="en-GB" sz="3900" b="1" dirty="0"/>
          </a:p>
        </p:txBody>
      </p:sp>
      <p:sp>
        <p:nvSpPr>
          <p:cNvPr id="8195" name="Rectangle 3"/>
          <p:cNvSpPr>
            <a:spLocks noGrp="1" noChangeArrowheads="1"/>
          </p:cNvSpPr>
          <p:nvPr>
            <p:ph sz="half" idx="1"/>
          </p:nvPr>
        </p:nvSpPr>
        <p:spPr bwMode="auto">
          <a:xfrm>
            <a:off x="12346" y="836712"/>
            <a:ext cx="5939638" cy="56886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457200" lvl="1" indent="0">
              <a:lnSpc>
                <a:spcPct val="160000"/>
              </a:lnSpc>
              <a:spcBef>
                <a:spcPts val="0"/>
              </a:spcBef>
              <a:buNone/>
            </a:pPr>
            <a:r>
              <a:rPr lang="en-GB" sz="3200" b="1" u="sng" dirty="0" smtClean="0"/>
              <a:t>Unit </a:t>
            </a:r>
            <a:r>
              <a:rPr lang="en-GB" sz="3200" b="1" u="sng" dirty="0"/>
              <a:t>1: Exploring </a:t>
            </a:r>
            <a:r>
              <a:rPr lang="en-GB" sz="3200" b="1" u="sng" dirty="0" smtClean="0"/>
              <a:t>Business</a:t>
            </a:r>
            <a:endParaRPr lang="en-GB" sz="3200" b="1" u="sng" dirty="0"/>
          </a:p>
          <a:p>
            <a:pPr>
              <a:lnSpc>
                <a:spcPct val="90000"/>
              </a:lnSpc>
            </a:pPr>
            <a:r>
              <a:rPr lang="en-GB" sz="3200" dirty="0" smtClean="0"/>
              <a:t>In </a:t>
            </a:r>
            <a:r>
              <a:rPr lang="en-GB" sz="3200" dirty="0"/>
              <a:t>this introductory unit, </a:t>
            </a:r>
            <a:r>
              <a:rPr lang="en-GB" sz="3200" dirty="0" smtClean="0"/>
              <a:t>you will study the </a:t>
            </a:r>
            <a:r>
              <a:rPr lang="en-GB" sz="3200" dirty="0"/>
              <a:t>purposes of different businesses, their structure, the effect of the external environment, and how they need to be dynamic and innovative to survive</a:t>
            </a:r>
            <a:r>
              <a:rPr lang="en-GB" sz="3200" dirty="0" smtClean="0"/>
              <a:t>.</a:t>
            </a:r>
          </a:p>
          <a:p>
            <a:pPr>
              <a:lnSpc>
                <a:spcPct val="90000"/>
              </a:lnSpc>
            </a:pPr>
            <a:r>
              <a:rPr lang="en-GB" sz="3200" dirty="0"/>
              <a:t>6</a:t>
            </a:r>
            <a:r>
              <a:rPr lang="en-GB" sz="3200" dirty="0" smtClean="0"/>
              <a:t> learning aims</a:t>
            </a:r>
          </a:p>
          <a:p>
            <a:pPr>
              <a:lnSpc>
                <a:spcPct val="90000"/>
              </a:lnSpc>
            </a:pPr>
            <a:r>
              <a:rPr lang="en-GB" sz="3200" dirty="0" smtClean="0"/>
              <a:t>3 Assignments</a:t>
            </a:r>
          </a:p>
        </p:txBody>
      </p:sp>
      <p:pic>
        <p:nvPicPr>
          <p:cNvPr id="1026" name="Picture 2" descr="T:\Staff Public\Photos NEW\MARKETING\ZoeC School Images - 2018 Photo Shoot\Post 16\St_Marys_CofE_Dec17_145.jpg"/>
          <p:cNvPicPr>
            <a:picLocks noChangeAspect="1" noChangeArrowheads="1"/>
          </p:cNvPicPr>
          <p:nvPr/>
        </p:nvPicPr>
        <p:blipFill rotWithShape="1">
          <a:blip r:embed="rId5">
            <a:extLst>
              <a:ext uri="{28A0092B-C50C-407E-A947-70E740481C1C}">
                <a14:useLocalDpi xmlns:a14="http://schemas.microsoft.com/office/drawing/2010/main" val="0"/>
              </a:ext>
            </a:extLst>
          </a:blip>
          <a:srcRect l="38208"/>
          <a:stretch/>
        </p:blipFill>
        <p:spPr bwMode="auto">
          <a:xfrm>
            <a:off x="6240016" y="836712"/>
            <a:ext cx="5598844" cy="5733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0992544" y="50581"/>
            <a:ext cx="1127448" cy="5755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0713242"/>
      </p:ext>
    </p:extLst>
  </p:cSld>
  <p:clrMapOvr>
    <a:masterClrMapping/>
  </p:clrMapOvr>
  <mc:AlternateContent xmlns:mc="http://schemas.openxmlformats.org/markup-compatibility/2006">
    <mc:Choice xmlns:p14="http://schemas.microsoft.com/office/powerpoint/2010/main" Requires="p14">
      <p:transition spd="slow" p14:dur="1750" advTm="27725">
        <p:fade/>
      </p:transition>
    </mc:Choice>
    <mc:Fallback>
      <p:transition spd="slow" advTm="277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sz="half" idx="1"/>
          </p:nvPr>
        </p:nvSpPr>
        <p:spPr bwMode="auto">
          <a:xfrm>
            <a:off x="119336" y="1305356"/>
            <a:ext cx="7272808" cy="5400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ctr">
              <a:buNone/>
            </a:pPr>
            <a:r>
              <a:rPr lang="en-GB" sz="3200" b="1" u="sng" dirty="0"/>
              <a:t>Unit 2: Developing a Marketing Campaign</a:t>
            </a:r>
          </a:p>
          <a:p>
            <a:r>
              <a:rPr lang="en-GB" sz="3200" dirty="0" smtClean="0"/>
              <a:t>You </a:t>
            </a:r>
            <a:r>
              <a:rPr lang="en-GB" sz="3200" dirty="0"/>
              <a:t>will gain skills relating to, and an understanding of, how a marketing campaign is developed</a:t>
            </a:r>
            <a:r>
              <a:rPr lang="en-GB" sz="3200" dirty="0" smtClean="0"/>
              <a:t>. Practical research skills will be developed along with creative marketing for the campaign.</a:t>
            </a:r>
          </a:p>
          <a:p>
            <a:r>
              <a:rPr lang="en-GB" sz="3200" dirty="0" smtClean="0"/>
              <a:t>3 learning aims</a:t>
            </a:r>
          </a:p>
          <a:p>
            <a:r>
              <a:rPr lang="en-GB" sz="3200" dirty="0" smtClean="0"/>
              <a:t>3 hour controlled assessment (70 marks) first sitting January </a:t>
            </a:r>
          </a:p>
        </p:txBody>
      </p:sp>
      <p:pic>
        <p:nvPicPr>
          <p:cNvPr id="13" name="Picture 12"/>
          <p:cNvPicPr>
            <a:picLocks noChangeAspect="1"/>
          </p:cNvPicPr>
          <p:nvPr/>
        </p:nvPicPr>
        <p:blipFill>
          <a:blip r:embed="rId5"/>
          <a:stretch>
            <a:fillRect/>
          </a:stretch>
        </p:blipFill>
        <p:spPr>
          <a:xfrm>
            <a:off x="10992544" y="50581"/>
            <a:ext cx="1127448" cy="575574"/>
          </a:xfrm>
          <a:prstGeom prst="rect">
            <a:avLst/>
          </a:prstGeom>
        </p:spPr>
      </p:pic>
      <p:sp>
        <p:nvSpPr>
          <p:cNvPr id="15" name="Rectangle 2"/>
          <p:cNvSpPr>
            <a:spLocks noGrp="1" noChangeArrowheads="1"/>
          </p:cNvSpPr>
          <p:nvPr>
            <p:ph type="title"/>
          </p:nvPr>
        </p:nvSpPr>
        <p:spPr bwMode="auto">
          <a:xfrm>
            <a:off x="0" y="30442"/>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t>Course Breakdown:</a:t>
            </a:r>
            <a:endParaRPr lang="en-GB" sz="3900" b="1" dirty="0"/>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94" r="35404"/>
          <a:stretch/>
        </p:blipFill>
        <p:spPr bwMode="auto">
          <a:xfrm>
            <a:off x="7536160" y="1304972"/>
            <a:ext cx="4266488"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0301846"/>
      </p:ext>
    </p:extLst>
  </p:cSld>
  <p:clrMapOvr>
    <a:masterClrMapping/>
  </p:clrMapOvr>
  <mc:AlternateContent xmlns:mc="http://schemas.openxmlformats.org/markup-compatibility/2006">
    <mc:Choice xmlns:p14="http://schemas.microsoft.com/office/powerpoint/2010/main" Requires="p14">
      <p:transition spd="slow" p14:dur="1750" advTm="45683">
        <p:fade/>
      </p:transition>
    </mc:Choice>
    <mc:Fallback>
      <p:transition spd="slow" advTm="45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35360" y="836712"/>
            <a:ext cx="6480720" cy="5670376"/>
          </a:xfrm>
        </p:spPr>
        <p:txBody>
          <a:bodyPr>
            <a:normAutofit/>
          </a:bodyPr>
          <a:lstStyle/>
          <a:p>
            <a:pPr marL="0" indent="0" algn="ctr">
              <a:buNone/>
            </a:pPr>
            <a:r>
              <a:rPr lang="en-GB" sz="3200" b="1" u="sng" dirty="0"/>
              <a:t>Unit 3: Personal &amp; Business Finance </a:t>
            </a:r>
          </a:p>
          <a:p>
            <a:r>
              <a:rPr lang="en-GB" sz="3200" dirty="0" smtClean="0"/>
              <a:t>You will </a:t>
            </a:r>
            <a:r>
              <a:rPr lang="en-GB" sz="3200" dirty="0"/>
              <a:t>study the purpose and importance of personal and business finance. </a:t>
            </a:r>
            <a:r>
              <a:rPr lang="en-GB" sz="3200" dirty="0" smtClean="0"/>
              <a:t>You </a:t>
            </a:r>
            <a:r>
              <a:rPr lang="en-GB" sz="3200" dirty="0"/>
              <a:t>will </a:t>
            </a:r>
            <a:r>
              <a:rPr lang="en-GB" sz="3200" dirty="0" smtClean="0"/>
              <a:t>also develop </a:t>
            </a:r>
            <a:r>
              <a:rPr lang="en-GB" sz="3200" dirty="0"/>
              <a:t>the skills and knowledge needed to understand, analyse and prepare financial information</a:t>
            </a:r>
            <a:r>
              <a:rPr lang="en-GB" sz="3200" dirty="0" smtClean="0"/>
              <a:t>.</a:t>
            </a:r>
          </a:p>
          <a:p>
            <a:r>
              <a:rPr lang="en-GB" sz="3200" dirty="0" smtClean="0"/>
              <a:t>7 learning aims</a:t>
            </a:r>
          </a:p>
          <a:p>
            <a:r>
              <a:rPr lang="en-GB" sz="3200" dirty="0" smtClean="0"/>
              <a:t>2 hour exam (80/100 marks)                first sitting January </a:t>
            </a:r>
            <a:endParaRPr lang="en-GB" sz="3200" dirty="0"/>
          </a:p>
        </p:txBody>
      </p:sp>
      <p:pic>
        <p:nvPicPr>
          <p:cNvPr id="17" name="Picture 2" descr="T:\Staff Public\Photos NEW\MARKETING\Zoe Cooper Photog new Website Jan18\St_Mary's_CofE_Dec17_235.jpg"/>
          <p:cNvPicPr>
            <a:picLocks noGrp="1" noChangeAspect="1" noChangeArrowheads="1"/>
          </p:cNvPicPr>
          <p:nvPr>
            <p:ph sz="quarter" idx="4"/>
          </p:nvPr>
        </p:nvPicPr>
        <p:blipFill rotWithShape="1">
          <a:blip r:embed="rId5" cstate="print">
            <a:extLst>
              <a:ext uri="{28A0092B-C50C-407E-A947-70E740481C1C}">
                <a14:useLocalDpi xmlns:a14="http://schemas.microsoft.com/office/drawing/2010/main" val="0"/>
              </a:ext>
            </a:extLst>
          </a:blip>
          <a:srcRect l="39428" r="12120"/>
          <a:stretch/>
        </p:blipFill>
        <p:spPr bwMode="auto">
          <a:xfrm>
            <a:off x="7392144" y="633630"/>
            <a:ext cx="4392488" cy="6040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0992544" y="50581"/>
            <a:ext cx="1127448" cy="575574"/>
          </a:xfrm>
          <a:prstGeom prst="rect">
            <a:avLst/>
          </a:prstGeom>
        </p:spPr>
      </p:pic>
      <p:sp>
        <p:nvSpPr>
          <p:cNvPr id="15" name="Rectangle 2"/>
          <p:cNvSpPr>
            <a:spLocks noGrp="1" noChangeArrowheads="1"/>
          </p:cNvSpPr>
          <p:nvPr>
            <p:ph type="title"/>
          </p:nvPr>
        </p:nvSpPr>
        <p:spPr bwMode="auto">
          <a:xfrm>
            <a:off x="17838" y="0"/>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r>
              <a:rPr lang="en-GB" sz="3900" b="1" dirty="0"/>
              <a:t>Course Breakdown: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5676405"/>
      </p:ext>
    </p:extLst>
  </p:cSld>
  <p:clrMapOvr>
    <a:masterClrMapping/>
  </p:clrMapOvr>
  <mc:AlternateContent xmlns:mc="http://schemas.openxmlformats.org/markup-compatibility/2006">
    <mc:Choice xmlns:p14="http://schemas.microsoft.com/office/powerpoint/2010/main" Requires="p14">
      <p:transition spd="slow" p14:dur="1750" advTm="31893">
        <p:fade/>
      </p:transition>
    </mc:Choice>
    <mc:Fallback>
      <p:transition spd="slow" advTm="31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35360" y="836712"/>
            <a:ext cx="6480720" cy="5670376"/>
          </a:xfrm>
        </p:spPr>
        <p:txBody>
          <a:bodyPr>
            <a:normAutofit fontScale="92500" lnSpcReduction="20000"/>
          </a:bodyPr>
          <a:lstStyle/>
          <a:p>
            <a:pPr marL="0" indent="0" algn="ctr">
              <a:buNone/>
            </a:pPr>
            <a:r>
              <a:rPr lang="en-GB" sz="3200" b="1" u="sng" dirty="0"/>
              <a:t>Unit </a:t>
            </a:r>
            <a:r>
              <a:rPr lang="en-GB" sz="3200" b="1" u="sng" dirty="0" smtClean="0"/>
              <a:t>4: Managing an Event </a:t>
            </a:r>
            <a:endParaRPr lang="en-GB" sz="3200" b="1" u="sng" dirty="0"/>
          </a:p>
          <a:p>
            <a:r>
              <a:rPr lang="en-GB" sz="3200" dirty="0" smtClean="0"/>
              <a:t>You will </a:t>
            </a:r>
            <a:r>
              <a:rPr lang="en-GB" sz="3200" dirty="0"/>
              <a:t>work as part of a small group to plan, coordinate and manage a business or social enterprise event and evaluate the skills gained. This unit combines your creativity and organisational skills to produce successful, memorable events, whether for profit or social enterprise.</a:t>
            </a:r>
            <a:endParaRPr lang="en-GB" sz="3200" dirty="0" smtClean="0"/>
          </a:p>
          <a:p>
            <a:endParaRPr lang="en-GB" sz="3200" dirty="0"/>
          </a:p>
          <a:p>
            <a:endParaRPr lang="en-GB" sz="3200" dirty="0" smtClean="0"/>
          </a:p>
          <a:p>
            <a:r>
              <a:rPr lang="en-GB" sz="3200" dirty="0" smtClean="0"/>
              <a:t>5 learning aims</a:t>
            </a:r>
          </a:p>
          <a:p>
            <a:r>
              <a:rPr lang="en-GB" sz="3200" dirty="0" smtClean="0"/>
              <a:t>3 Assignments</a:t>
            </a:r>
          </a:p>
        </p:txBody>
      </p:sp>
      <p:pic>
        <p:nvPicPr>
          <p:cNvPr id="17" name="Picture 2" descr="T:\Staff Public\Photos NEW\MARKETING\Zoe Cooper Photog new Website Jan18\St_Mary's_CofE_Dec17_235.jpg"/>
          <p:cNvPicPr>
            <a:picLocks noGrp="1" noChangeAspect="1" noChangeArrowheads="1"/>
          </p:cNvPicPr>
          <p:nvPr>
            <p:ph sz="quarter" idx="4"/>
          </p:nvPr>
        </p:nvPicPr>
        <p:blipFill rotWithShape="1">
          <a:blip r:embed="rId5" cstate="print">
            <a:extLst>
              <a:ext uri="{28A0092B-C50C-407E-A947-70E740481C1C}">
                <a14:useLocalDpi xmlns:a14="http://schemas.microsoft.com/office/drawing/2010/main" val="0"/>
              </a:ext>
            </a:extLst>
          </a:blip>
          <a:srcRect l="39428" r="12120"/>
          <a:stretch/>
        </p:blipFill>
        <p:spPr bwMode="auto">
          <a:xfrm>
            <a:off x="7392144" y="633630"/>
            <a:ext cx="4392488" cy="6040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0992544" y="50581"/>
            <a:ext cx="1127448" cy="575574"/>
          </a:xfrm>
          <a:prstGeom prst="rect">
            <a:avLst/>
          </a:prstGeom>
        </p:spPr>
      </p:pic>
      <p:sp>
        <p:nvSpPr>
          <p:cNvPr id="15" name="Rectangle 2"/>
          <p:cNvSpPr>
            <a:spLocks noGrp="1" noChangeArrowheads="1"/>
          </p:cNvSpPr>
          <p:nvPr>
            <p:ph type="title"/>
          </p:nvPr>
        </p:nvSpPr>
        <p:spPr bwMode="auto">
          <a:xfrm>
            <a:off x="17838" y="0"/>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r>
              <a:rPr lang="en-GB" sz="3900" b="1" dirty="0"/>
              <a:t>Course Breakdown: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8797966"/>
      </p:ext>
    </p:extLst>
  </p:cSld>
  <p:clrMapOvr>
    <a:masterClrMapping/>
  </p:clrMapOvr>
  <mc:AlternateContent xmlns:mc="http://schemas.openxmlformats.org/markup-compatibility/2006">
    <mc:Choice xmlns:p14="http://schemas.microsoft.com/office/powerpoint/2010/main" Requires="p14">
      <p:transition spd="slow" p14:dur="1750" advTm="41588">
        <p:fade/>
      </p:transition>
    </mc:Choice>
    <mc:Fallback>
      <p:transition spd="slow" advTm="41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346" y="-1793"/>
            <a:ext cx="12179654"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smtClean="0"/>
              <a:t>Course Breakdown: </a:t>
            </a:r>
            <a:endParaRPr lang="en-GB" sz="3900" b="1" dirty="0"/>
          </a:p>
        </p:txBody>
      </p:sp>
      <p:sp>
        <p:nvSpPr>
          <p:cNvPr id="8195" name="Rectangle 3"/>
          <p:cNvSpPr>
            <a:spLocks noGrp="1" noChangeArrowheads="1"/>
          </p:cNvSpPr>
          <p:nvPr>
            <p:ph sz="half" idx="1"/>
          </p:nvPr>
        </p:nvSpPr>
        <p:spPr bwMode="auto">
          <a:xfrm>
            <a:off x="12346" y="836712"/>
            <a:ext cx="5939638" cy="56886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457200" lvl="1" indent="0">
              <a:lnSpc>
                <a:spcPct val="160000"/>
              </a:lnSpc>
              <a:spcBef>
                <a:spcPts val="0"/>
              </a:spcBef>
              <a:buNone/>
            </a:pPr>
            <a:r>
              <a:rPr lang="en-GB" sz="3200" b="1" u="sng" dirty="0" smtClean="0"/>
              <a:t>Unit 5: International Business</a:t>
            </a:r>
          </a:p>
          <a:p>
            <a:pPr marL="457200" lvl="1" indent="0">
              <a:spcBef>
                <a:spcPts val="0"/>
              </a:spcBef>
              <a:buNone/>
            </a:pPr>
            <a:r>
              <a:rPr lang="en-GB" sz="3200" dirty="0" smtClean="0"/>
              <a:t>In </a:t>
            </a:r>
            <a:r>
              <a:rPr lang="en-GB" sz="3200" dirty="0"/>
              <a:t>this </a:t>
            </a:r>
            <a:r>
              <a:rPr lang="en-GB" sz="3200" dirty="0" smtClean="0"/>
              <a:t>unit</a:t>
            </a:r>
            <a:r>
              <a:rPr lang="en-GB" sz="3200" dirty="0"/>
              <a:t>, </a:t>
            </a:r>
            <a:r>
              <a:rPr lang="en-GB" sz="3200" dirty="0" smtClean="0"/>
              <a:t>you will study </a:t>
            </a:r>
            <a:r>
              <a:rPr lang="en-GB" sz="3200" dirty="0"/>
              <a:t>how UK businesses develop strategies to trade globally. </a:t>
            </a:r>
            <a:r>
              <a:rPr lang="en-GB" sz="3200" dirty="0" smtClean="0"/>
              <a:t>You </a:t>
            </a:r>
            <a:r>
              <a:rPr lang="en-GB" sz="3200" dirty="0"/>
              <a:t>will also consider the factors that influence the implementation of these strategies. </a:t>
            </a:r>
          </a:p>
          <a:p>
            <a:pPr lvl="1">
              <a:spcBef>
                <a:spcPts val="0"/>
              </a:spcBef>
              <a:buFont typeface="Arial" panose="020B0604020202020204" pitchFamily="34" charset="0"/>
              <a:buChar char="•"/>
            </a:pPr>
            <a:r>
              <a:rPr lang="en-GB" sz="3200" dirty="0" smtClean="0"/>
              <a:t>5 learning aims</a:t>
            </a:r>
          </a:p>
          <a:p>
            <a:pPr lvl="1">
              <a:spcBef>
                <a:spcPts val="0"/>
              </a:spcBef>
              <a:buFont typeface="Arial" panose="020B0604020202020204" pitchFamily="34" charset="0"/>
              <a:buChar char="•"/>
            </a:pPr>
            <a:r>
              <a:rPr lang="en-GB" sz="3200" dirty="0" smtClean="0"/>
              <a:t>3 Assignments</a:t>
            </a:r>
          </a:p>
        </p:txBody>
      </p:sp>
      <p:pic>
        <p:nvPicPr>
          <p:cNvPr id="1026" name="Picture 2" descr="T:\Staff Public\Photos NEW\MARKETING\ZoeC School Images - 2018 Photo Shoot\Post 16\St_Marys_CofE_Dec17_145.jpg"/>
          <p:cNvPicPr>
            <a:picLocks noChangeAspect="1" noChangeArrowheads="1"/>
          </p:cNvPicPr>
          <p:nvPr/>
        </p:nvPicPr>
        <p:blipFill rotWithShape="1">
          <a:blip r:embed="rId5">
            <a:extLst>
              <a:ext uri="{28A0092B-C50C-407E-A947-70E740481C1C}">
                <a14:useLocalDpi xmlns:a14="http://schemas.microsoft.com/office/drawing/2010/main" val="0"/>
              </a:ext>
            </a:extLst>
          </a:blip>
          <a:srcRect l="38208"/>
          <a:stretch/>
        </p:blipFill>
        <p:spPr bwMode="auto">
          <a:xfrm>
            <a:off x="6240016" y="836712"/>
            <a:ext cx="5598844" cy="5733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0992544" y="50581"/>
            <a:ext cx="1127448" cy="5755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4253658"/>
      </p:ext>
    </p:extLst>
  </p:cSld>
  <p:clrMapOvr>
    <a:masterClrMapping/>
  </p:clrMapOvr>
  <mc:AlternateContent xmlns:mc="http://schemas.openxmlformats.org/markup-compatibility/2006">
    <mc:Choice xmlns:p14="http://schemas.microsoft.com/office/powerpoint/2010/main" Requires="p14">
      <p:transition spd="slow" p14:dur="1750" advTm="42124">
        <p:fade/>
      </p:transition>
    </mc:Choice>
    <mc:Fallback>
      <p:transition spd="slow" advTm="42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4"/>
          </p:nvPr>
        </p:nvSpPr>
        <p:spPr>
          <a:xfrm>
            <a:off x="5347963" y="764704"/>
            <a:ext cx="6324364" cy="5760640"/>
          </a:xfrm>
        </p:spPr>
        <p:txBody>
          <a:bodyPr>
            <a:noAutofit/>
          </a:bodyPr>
          <a:lstStyle/>
          <a:p>
            <a:pPr marL="0" indent="0" algn="ctr">
              <a:buNone/>
            </a:pPr>
            <a:r>
              <a:rPr lang="en-GB" sz="2800" b="1" u="sng" dirty="0"/>
              <a:t>Unit </a:t>
            </a:r>
            <a:r>
              <a:rPr lang="en-GB" sz="2800" b="1" u="sng" dirty="0" smtClean="0"/>
              <a:t>6: Principle of management</a:t>
            </a:r>
            <a:endParaRPr lang="en-GB" sz="2800" b="1" u="sng" dirty="0"/>
          </a:p>
          <a:p>
            <a:r>
              <a:rPr lang="en-GB" sz="2800" dirty="0"/>
              <a:t>This unit enables learners to understand how the role of management and leadership in the workplace contributes towards business success. </a:t>
            </a:r>
            <a:r>
              <a:rPr lang="en-GB" sz="2800" dirty="0" smtClean="0"/>
              <a:t>You </a:t>
            </a:r>
            <a:r>
              <a:rPr lang="en-GB" sz="2800" dirty="0"/>
              <a:t>will examine how businesses adapt their approaches to management in response to challenges in their environment</a:t>
            </a:r>
            <a:endParaRPr lang="en-GB" sz="2800" dirty="0" smtClean="0"/>
          </a:p>
          <a:p>
            <a:endParaRPr lang="en-GB" sz="2800" dirty="0"/>
          </a:p>
          <a:p>
            <a:r>
              <a:rPr lang="en-GB" sz="2800" dirty="0" smtClean="0"/>
              <a:t>6 learning aims</a:t>
            </a:r>
          </a:p>
          <a:p>
            <a:r>
              <a:rPr lang="en-GB" sz="2800" dirty="0" smtClean="0"/>
              <a:t>3 hour controlled assessment in January (year 13) </a:t>
            </a:r>
            <a:endParaRPr lang="en-GB" sz="2800" dirty="0"/>
          </a:p>
        </p:txBody>
      </p:sp>
      <p:pic>
        <p:nvPicPr>
          <p:cNvPr id="1026" name="Picture 2" descr="T:\Staff Public\Photos NEW\MARKETING\Zoe Cooper Photog new Website Jan18\St_Mary's_CofE_Dec17_0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86" r="33280" b="4546"/>
          <a:stretch/>
        </p:blipFill>
        <p:spPr bwMode="auto">
          <a:xfrm>
            <a:off x="407368" y="764704"/>
            <a:ext cx="4580509" cy="5889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10992544" y="50581"/>
            <a:ext cx="1127448" cy="575574"/>
          </a:xfrm>
          <a:prstGeom prst="rect">
            <a:avLst/>
          </a:prstGeom>
        </p:spPr>
      </p:pic>
      <p:sp>
        <p:nvSpPr>
          <p:cNvPr id="17" name="Rectangle 2"/>
          <p:cNvSpPr txBox="1">
            <a:spLocks noChangeArrowheads="1"/>
          </p:cNvSpPr>
          <p:nvPr/>
        </p:nvSpPr>
        <p:spPr bwMode="auto">
          <a:xfrm>
            <a:off x="0" y="30442"/>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smtClean="0"/>
              <a:t>Course Breakdown:</a:t>
            </a:r>
            <a:endParaRPr lang="en-GB" sz="39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9867572"/>
      </p:ext>
    </p:extLst>
  </p:cSld>
  <p:clrMapOvr>
    <a:masterClrMapping/>
  </p:clrMapOvr>
  <mc:AlternateContent xmlns:mc="http://schemas.openxmlformats.org/markup-compatibility/2006">
    <mc:Choice xmlns:p14="http://schemas.microsoft.com/office/powerpoint/2010/main" Requires="p14">
      <p:transition spd="slow" p14:dur="1750" advTm="42684">
        <p:fade/>
      </p:transition>
    </mc:Choice>
    <mc:Fallback>
      <p:transition spd="slow" advTm="42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4"/>
          </p:nvPr>
        </p:nvSpPr>
        <p:spPr>
          <a:xfrm>
            <a:off x="5347963" y="1052736"/>
            <a:ext cx="6324364" cy="5472608"/>
          </a:xfrm>
        </p:spPr>
        <p:txBody>
          <a:bodyPr>
            <a:noAutofit/>
          </a:bodyPr>
          <a:lstStyle/>
          <a:p>
            <a:pPr marL="0" indent="0" algn="ctr">
              <a:buNone/>
            </a:pPr>
            <a:r>
              <a:rPr lang="en-GB" sz="3200" b="1" u="sng" dirty="0"/>
              <a:t>Unit 8: Recruitment and Selection</a:t>
            </a:r>
          </a:p>
          <a:p>
            <a:r>
              <a:rPr lang="en-GB" sz="3200" dirty="0" smtClean="0"/>
              <a:t>You will </a:t>
            </a:r>
            <a:r>
              <a:rPr lang="en-GB" sz="3200" dirty="0"/>
              <a:t>explore how the recruitment process is carried out in a business. The unit gives </a:t>
            </a:r>
            <a:r>
              <a:rPr lang="en-GB" sz="3200" dirty="0" smtClean="0"/>
              <a:t>you the </a:t>
            </a:r>
            <a:r>
              <a:rPr lang="en-GB" sz="3200" dirty="0"/>
              <a:t>opportunity to participate in selection interviews and review </a:t>
            </a:r>
            <a:r>
              <a:rPr lang="en-GB" sz="3200" dirty="0" smtClean="0"/>
              <a:t>your </a:t>
            </a:r>
            <a:r>
              <a:rPr lang="en-GB" sz="3200" dirty="0"/>
              <a:t>performance</a:t>
            </a:r>
            <a:r>
              <a:rPr lang="en-GB" sz="3200" dirty="0" smtClean="0"/>
              <a:t>.</a:t>
            </a:r>
          </a:p>
          <a:p>
            <a:r>
              <a:rPr lang="en-GB" sz="3200" dirty="0" smtClean="0"/>
              <a:t>3 learning aims</a:t>
            </a:r>
          </a:p>
          <a:p>
            <a:r>
              <a:rPr lang="en-GB" sz="3200" dirty="0" smtClean="0"/>
              <a:t>2 Assignments </a:t>
            </a:r>
            <a:endParaRPr lang="en-GB" sz="3200" dirty="0"/>
          </a:p>
        </p:txBody>
      </p:sp>
      <p:pic>
        <p:nvPicPr>
          <p:cNvPr id="1026" name="Picture 2" descr="T:\Staff Public\Photos NEW\MARKETING\Zoe Cooper Photog new Website Jan18\St_Mary's_CofE_Dec17_0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86" r="33280" b="4546"/>
          <a:stretch/>
        </p:blipFill>
        <p:spPr bwMode="auto">
          <a:xfrm>
            <a:off x="407368" y="764704"/>
            <a:ext cx="4580509" cy="5889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10992544" y="50581"/>
            <a:ext cx="1127448" cy="575574"/>
          </a:xfrm>
          <a:prstGeom prst="rect">
            <a:avLst/>
          </a:prstGeom>
        </p:spPr>
      </p:pic>
      <p:sp>
        <p:nvSpPr>
          <p:cNvPr id="17" name="Rectangle 2"/>
          <p:cNvSpPr txBox="1">
            <a:spLocks noChangeArrowheads="1"/>
          </p:cNvSpPr>
          <p:nvPr/>
        </p:nvSpPr>
        <p:spPr bwMode="auto">
          <a:xfrm>
            <a:off x="0" y="30442"/>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smtClean="0"/>
              <a:t>Course Breakdown:</a:t>
            </a:r>
            <a:endParaRPr lang="en-GB" sz="39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8331515"/>
      </p:ext>
    </p:extLst>
  </p:cSld>
  <p:clrMapOvr>
    <a:masterClrMapping/>
  </p:clrMapOvr>
  <mc:AlternateContent xmlns:mc="http://schemas.openxmlformats.org/markup-compatibility/2006">
    <mc:Choice xmlns:p14="http://schemas.microsoft.com/office/powerpoint/2010/main" Requires="p14">
      <p:transition spd="slow" p14:dur="1750" advTm="36374">
        <p:fade/>
      </p:transition>
    </mc:Choice>
    <mc:Fallback>
      <p:transition spd="slow" advTm="36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1947B751483F4B91732CC615FB5B66" ma:contentTypeVersion="10" ma:contentTypeDescription="Create a new document." ma:contentTypeScope="" ma:versionID="3438d099f61ea1f20c01ff08787b2c9a">
  <xsd:schema xmlns:xsd="http://www.w3.org/2001/XMLSchema" xmlns:xs="http://www.w3.org/2001/XMLSchema" xmlns:p="http://schemas.microsoft.com/office/2006/metadata/properties" xmlns:ns2="64ad5651-337a-4bae-b986-24d43b427f00" targetNamespace="http://schemas.microsoft.com/office/2006/metadata/properties" ma:root="true" ma:fieldsID="69033605869fde7973e7ce52e2f5eefe" ns2:_="">
    <xsd:import namespace="64ad5651-337a-4bae-b986-24d43b427f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d5651-337a-4bae-b986-24d43b42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BBF4BB-D0E9-44B8-8245-975D1DC5D7C8}"/>
</file>

<file path=customXml/itemProps2.xml><?xml version="1.0" encoding="utf-8"?>
<ds:datastoreItem xmlns:ds="http://schemas.openxmlformats.org/officeDocument/2006/customXml" ds:itemID="{6EF0A050-AB2A-449F-B0D6-68B6417C528C}"/>
</file>

<file path=customXml/itemProps3.xml><?xml version="1.0" encoding="utf-8"?>
<ds:datastoreItem xmlns:ds="http://schemas.openxmlformats.org/officeDocument/2006/customXml" ds:itemID="{5F7CA285-5D89-48A9-AEE9-E9E92F659E7A}"/>
</file>

<file path=docProps/app.xml><?xml version="1.0" encoding="utf-8"?>
<Properties xmlns="http://schemas.openxmlformats.org/officeDocument/2006/extended-properties" xmlns:vt="http://schemas.openxmlformats.org/officeDocument/2006/docPropsVTypes">
  <TotalTime>5217</TotalTime>
  <Words>976</Words>
  <Application>Microsoft Office PowerPoint</Application>
  <PresentationFormat>Widescreen</PresentationFormat>
  <Paragraphs>107</Paragraphs>
  <Slides>17</Slides>
  <Notes>16</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Office Theme</vt:lpstr>
      <vt:lpstr>Sixth Form Subject Taster BTEC National Diploma in Business Pearson BTEC 601/7157/1</vt:lpstr>
      <vt:lpstr>Course Breakdown</vt:lpstr>
      <vt:lpstr>Course Breakdown: </vt:lpstr>
      <vt:lpstr>Course Breakdown:</vt:lpstr>
      <vt:lpstr>Course Breakdown: </vt:lpstr>
      <vt:lpstr>Course Breakdown: </vt:lpstr>
      <vt:lpstr>Course Breakdown: </vt:lpstr>
      <vt:lpstr>PowerPoint Presentation</vt:lpstr>
      <vt:lpstr>PowerPoint Presentation</vt:lpstr>
      <vt:lpstr>Course Breakdown:</vt:lpstr>
      <vt:lpstr>PowerPoint Presentation</vt:lpstr>
      <vt:lpstr>Independent Study</vt:lpstr>
      <vt:lpstr>Equipment</vt:lpstr>
      <vt:lpstr>Cross Curricular Links</vt:lpstr>
      <vt:lpstr>Post 18 Links</vt:lpstr>
      <vt:lpstr>Transition Tasks</vt:lpstr>
      <vt:lpstr>PowerPoint Presentation</vt:lpstr>
    </vt:vector>
  </TitlesOfParts>
  <Company>St Mary's CE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Mr. Warner</dc:creator>
  <cp:lastModifiedBy>Christina Achilleos</cp:lastModifiedBy>
  <cp:revision>245</cp:revision>
  <cp:lastPrinted>2012-11-13T17:47:27Z</cp:lastPrinted>
  <dcterms:created xsi:type="dcterms:W3CDTF">2012-06-17T09:58:49Z</dcterms:created>
  <dcterms:modified xsi:type="dcterms:W3CDTF">2021-07-06T11:54:10Z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0x010100EF1947B751483F4B91732CC615FB5B66</vt:lpwstr>
  </property>
</Properties>
</file>