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63" r:id="rId2"/>
    <p:sldId id="459" r:id="rId3"/>
    <p:sldId id="476" r:id="rId4"/>
    <p:sldId id="477" r:id="rId5"/>
    <p:sldId id="472" r:id="rId6"/>
    <p:sldId id="474" r:id="rId7"/>
    <p:sldId id="478" r:id="rId8"/>
    <p:sldId id="479" r:id="rId9"/>
    <p:sldId id="473" r:id="rId10"/>
    <p:sldId id="475" r:id="rId11"/>
    <p:sldId id="469" r:id="rId12"/>
    <p:sldId id="480" r:id="rId13"/>
    <p:sldId id="471" r:id="rId14"/>
    <p:sldId id="481" r:id="rId15"/>
    <p:sldId id="482" r:id="rId16"/>
    <p:sldId id="447" r:id="rId17"/>
    <p:sldId id="454" r:id="rId18"/>
  </p:sldIdLst>
  <p:sldSz cx="12192000" cy="6858000"/>
  <p:notesSz cx="6864350" cy="9996488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9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06" autoAdjust="0"/>
    <p:restoredTop sz="95428" autoAdjust="0"/>
  </p:normalViewPr>
  <p:slideViewPr>
    <p:cSldViewPr>
      <p:cViewPr varScale="1">
        <p:scale>
          <a:sx n="51" d="100"/>
          <a:sy n="51" d="100"/>
        </p:scale>
        <p:origin x="42" y="8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50" y="-96"/>
      </p:cViewPr>
      <p:guideLst>
        <p:guide orient="horz" pos="3149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8212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>
              <a:defRPr sz="1200"/>
            </a:lvl1pPr>
          </a:lstStyle>
          <a:p>
            <a:fld id="{E39ADCB5-0700-4749-B254-0063BFF1E458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8212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r">
              <a:defRPr sz="1200"/>
            </a:lvl1pPr>
          </a:lstStyle>
          <a:p>
            <a:fld id="{A07BCE41-F9E2-4F34-9799-0C82993176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423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8212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>
              <a:defRPr sz="1200"/>
            </a:lvl1pPr>
          </a:lstStyle>
          <a:p>
            <a:fld id="{4BCABEDD-50E8-4E5B-8703-EC0CE7C0BB35}" type="datetimeFigureOut">
              <a:rPr lang="en-GB" smtClean="0"/>
              <a:t>30/06/2021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013" y="749300"/>
            <a:ext cx="6664325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1" tIns="46090" rIns="92181" bIns="4609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36" y="4748334"/>
            <a:ext cx="5491480" cy="4498419"/>
          </a:xfrm>
          <a:prstGeom prst="rect">
            <a:avLst/>
          </a:prstGeom>
        </p:spPr>
        <p:txBody>
          <a:bodyPr vert="horz" lIns="92181" tIns="46090" rIns="92181" bIns="4609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8212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r">
              <a:defRPr sz="1200"/>
            </a:lvl1pPr>
          </a:lstStyle>
          <a:p>
            <a:fld id="{072CA82C-0A84-4F0A-AE37-97207DA080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47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413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5971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330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5168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485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309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930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63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9242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771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All students joining the sixth form are entitled to a number</a:t>
            </a:r>
            <a:r>
              <a:rPr lang="en-GB" baseline="0" dirty="0" smtClean="0"/>
              <a:t> of items that will support their learning.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592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7708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653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421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564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86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30/06/2021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30/06/2021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95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30/06/2021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113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30/06/2021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36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30/06/2021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848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30/06/2021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3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30/06/2021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4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30/06/2021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2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30/06/2021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2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30/06/2021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1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30/06/2021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9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376BA-DD5B-4D63-B75D-0223CC84084E}" type="datetimeFigureOut">
              <a:rPr lang="en-GB" smtClean="0"/>
              <a:t>30/06/2021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75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png"/><Relationship Id="rId5" Type="http://schemas.openxmlformats.org/officeDocument/2006/relationships/hyperlink" Target="https://qualifications.pearson.com/content/dam/pdf/BTEC-Nationals/Information-Technology/2016/specification-and-sample-assessments/specification-pearson-btec-level-3-national-diploma-in-information-technology.pdf" TargetMode="External"/><Relationship Id="rId4" Type="http://schemas.openxmlformats.org/officeDocument/2006/relationships/hyperlink" Target="https://www.amazon.co.uk/Revise-National-Information-Technology-Revision/dp/1292299096/ref=sr_1_11?dchild=1&amp;keywords=btec+level+3+IT&amp;qid=1625494881&amp;sr=8-11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442442" y="1560238"/>
            <a:ext cx="6696744" cy="4029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Sixth Form Subject 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Taster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BTEC National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Diploma in Information Technology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Pearson Edexcel BTEC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/>
              <a:t>603/0455/8</a:t>
            </a:r>
            <a:endParaRPr lang="en-GB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3"/>
          <p:cNvSpPr txBox="1">
            <a:spLocks/>
          </p:cNvSpPr>
          <p:nvPr/>
        </p:nvSpPr>
        <p:spPr bwMode="auto">
          <a:xfrm>
            <a:off x="407368" y="620688"/>
            <a:ext cx="7056784" cy="9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 Mary’s Sixth Form &amp; Leadership Centre</a:t>
            </a:r>
          </a:p>
        </p:txBody>
      </p:sp>
      <p:pic>
        <p:nvPicPr>
          <p:cNvPr id="4098" name="Picture 2" descr="T:\Staff Public\Staff\6th FORM\6th Form Open evening 23 Nov 16\6th Form gloss brochure photographs\E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-1"/>
            <a:ext cx="4451937" cy="68604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91344" y="5589240"/>
            <a:ext cx="727280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800" dirty="0" smtClean="0"/>
              <a:t>Aspire – Challenge – Succeed</a:t>
            </a:r>
          </a:p>
          <a:p>
            <a:pPr>
              <a:spcBef>
                <a:spcPts val="0"/>
              </a:spcBef>
            </a:pPr>
            <a:r>
              <a:rPr lang="en-GB" b="1" dirty="0" smtClean="0"/>
              <a:t>We believe everyone is equal, everyone deserves the best</a:t>
            </a:r>
            <a:endParaRPr lang="en-GB" sz="2800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8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9122">
        <p:fade/>
      </p:transition>
    </mc:Choice>
    <mc:Fallback>
      <p:transition spd="slow" advTm="91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5347963" y="1052736"/>
            <a:ext cx="6324364" cy="5472608"/>
          </a:xfrm>
        </p:spPr>
        <p:txBody>
          <a:bodyPr>
            <a:noAutofit/>
          </a:bodyPr>
          <a:lstStyle/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u="sng" dirty="0">
                <a:solidFill>
                  <a:prstClr val="white"/>
                </a:solidFill>
              </a:rPr>
              <a:t>Unit </a:t>
            </a:r>
            <a:r>
              <a:rPr lang="en-GB" sz="3200" b="1" u="sng" dirty="0" smtClean="0">
                <a:solidFill>
                  <a:prstClr val="white"/>
                </a:solidFill>
              </a:rPr>
              <a:t>4: Programming</a:t>
            </a:r>
            <a:endParaRPr lang="en-GB" sz="3200" b="1" dirty="0" smtClean="0">
              <a:solidFill>
                <a:prstClr val="white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In this unit of work you will study the underpinning concepts and implications of programming languages to design, develop and test computer programs.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3 learning aims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2 assignments </a:t>
            </a:r>
            <a:endParaRPr lang="en-GB" sz="3200" b="1" dirty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30442"/>
            <a:ext cx="1219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900" b="1" dirty="0"/>
              <a:t>Course Breakdown: Component 8</a:t>
            </a:r>
            <a:endParaRPr lang="en-GB" sz="39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8" y="1081995"/>
            <a:ext cx="4174864" cy="541408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9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9120">
        <p:fade/>
      </p:transition>
    </mc:Choice>
    <mc:Fallback>
      <p:transition spd="slow" advTm="19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84499" y="671323"/>
            <a:ext cx="7776864" cy="5753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 dirty="0"/>
              <a:t>Year 1 you will start working on </a:t>
            </a:r>
            <a:r>
              <a:rPr lang="en-GB" sz="2800" b="1" dirty="0" smtClean="0"/>
              <a:t>four </a:t>
            </a:r>
            <a:r>
              <a:rPr lang="en-GB" sz="2800" b="1" dirty="0"/>
              <a:t>units towards completing your </a:t>
            </a:r>
            <a:r>
              <a:rPr lang="en-GB" sz="2800" b="1" dirty="0" smtClean="0"/>
              <a:t>first assignments </a:t>
            </a:r>
            <a:r>
              <a:rPr lang="en-GB" sz="2800" b="1" dirty="0"/>
              <a:t>as well as learning content and technique for your first </a:t>
            </a:r>
            <a:r>
              <a:rPr lang="en-GB" sz="2800" b="1" dirty="0" smtClean="0"/>
              <a:t>two exams </a:t>
            </a:r>
            <a:r>
              <a:rPr lang="en-GB" sz="2800" b="1" dirty="0"/>
              <a:t>which will be in </a:t>
            </a:r>
            <a:r>
              <a:rPr lang="en-GB" sz="2800" b="1" dirty="0" smtClean="0"/>
              <a:t>April/May. You will be taught exam content and practice for unit 2 as well as unit 11. This is taught alongside unit 3 &amp; 8 which are completed throughout year 12</a:t>
            </a:r>
            <a:endParaRPr lang="en-GB" sz="2800" b="1" dirty="0"/>
          </a:p>
          <a:p>
            <a:pPr marL="0" indent="0">
              <a:buNone/>
            </a:pPr>
            <a:r>
              <a:rPr lang="en-GB" sz="2800" b="1" u="sng" dirty="0"/>
              <a:t>Lessons will include</a:t>
            </a:r>
            <a:r>
              <a:rPr lang="en-GB" sz="2800" b="1" dirty="0"/>
              <a:t>:</a:t>
            </a:r>
          </a:p>
          <a:p>
            <a:r>
              <a:rPr lang="en-GB" sz="2800" b="1" dirty="0"/>
              <a:t>Subject specific areas being taught </a:t>
            </a:r>
          </a:p>
          <a:p>
            <a:r>
              <a:rPr lang="en-GB" sz="2800" b="1" dirty="0"/>
              <a:t>Discussions surrounding </a:t>
            </a:r>
            <a:r>
              <a:rPr lang="en-GB" sz="2800" b="1" dirty="0" smtClean="0"/>
              <a:t>IT scenarios </a:t>
            </a:r>
            <a:endParaRPr lang="en-GB" sz="2800" b="1" dirty="0"/>
          </a:p>
          <a:p>
            <a:r>
              <a:rPr lang="en-GB" sz="2800" b="1" dirty="0"/>
              <a:t>Research tasks and data </a:t>
            </a:r>
            <a:r>
              <a:rPr lang="en-GB" sz="2800" b="1" dirty="0" smtClean="0"/>
              <a:t>gathering</a:t>
            </a:r>
            <a:endParaRPr lang="en-GB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30442"/>
            <a:ext cx="1219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900" b="1" dirty="0" smtClean="0"/>
              <a:t>Mode of Study</a:t>
            </a:r>
            <a:endParaRPr lang="en-GB" sz="39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4099" r="44579" b="13250"/>
          <a:stretch/>
        </p:blipFill>
        <p:spPr>
          <a:xfrm>
            <a:off x="8184232" y="671322"/>
            <a:ext cx="3744416" cy="5949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3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8470">
        <p:fade/>
      </p:transition>
    </mc:Choice>
    <mc:Fallback>
      <p:transition spd="slow" advTm="284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1981200" y="214722"/>
            <a:ext cx="8229600" cy="8228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 Study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 bwMode="auto">
          <a:xfrm>
            <a:off x="5087888" y="1196752"/>
            <a:ext cx="6874422" cy="5472608"/>
          </a:xfrm>
          <a:solidFill>
            <a:schemeClr val="bg1">
              <a:alpha val="70000"/>
            </a:schemeClr>
          </a:solidFill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Independent study is key to your success in this qualification</a:t>
            </a:r>
          </a:p>
          <a:p>
            <a:r>
              <a:rPr lang="en-US" dirty="0"/>
              <a:t>Extended learning tasks will be set to support assignment preparations</a:t>
            </a:r>
          </a:p>
          <a:p>
            <a:r>
              <a:rPr lang="en-GB" dirty="0"/>
              <a:t>Your assignment completions will require significant independent research and work completion in order to meet the submission deadlines</a:t>
            </a:r>
          </a:p>
          <a:p>
            <a:r>
              <a:rPr lang="en-GB" dirty="0"/>
              <a:t>All deadlines must be met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39959" t="37399" r="39960" b="26901"/>
          <a:stretch/>
        </p:blipFill>
        <p:spPr>
          <a:xfrm>
            <a:off x="407368" y="1664804"/>
            <a:ext cx="4536504" cy="4536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5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5185">
        <p:fade/>
      </p:transition>
    </mc:Choice>
    <mc:Fallback>
      <p:transition spd="slow" advTm="151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618"/>
            <a:ext cx="10972800" cy="1143000"/>
          </a:xfrm>
        </p:spPr>
        <p:txBody>
          <a:bodyPr/>
          <a:lstStyle/>
          <a:p>
            <a:r>
              <a:rPr lang="en-GB" dirty="0" smtClean="0"/>
              <a:t>Equipment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344" y="980728"/>
            <a:ext cx="8208912" cy="5616624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You will require a computer/laptop with internet access for research and assignment </a:t>
            </a:r>
            <a:r>
              <a:rPr lang="en-GB" dirty="0" smtClean="0"/>
              <a:t>completion</a:t>
            </a:r>
          </a:p>
          <a:p>
            <a:r>
              <a:rPr lang="en-GB" dirty="0" smtClean="0"/>
              <a:t>Pearson </a:t>
            </a:r>
            <a:r>
              <a:rPr lang="en-GB" dirty="0"/>
              <a:t>REVISE BTEC National Information Technology Revision Guide 3rd </a:t>
            </a:r>
            <a:r>
              <a:rPr lang="en-GB" dirty="0" smtClean="0"/>
              <a:t>edition, this can be found on Amazon using </a:t>
            </a:r>
            <a:r>
              <a:rPr lang="en-GB" dirty="0"/>
              <a:t>this link: </a:t>
            </a:r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www.amazon.co.uk/Revise-National-Information-Technology-Revision/dp/1292299096/ref=sr_1_11?dchild=1&amp;keywords=btec+level+3+IT&amp;qid=1625494881&amp;sr=8-11</a:t>
            </a:r>
            <a:endParaRPr lang="en-GB" dirty="0" smtClean="0"/>
          </a:p>
          <a:p>
            <a:r>
              <a:rPr lang="en-GB" dirty="0"/>
              <a:t>You should review the BTEC </a:t>
            </a:r>
            <a:r>
              <a:rPr lang="en-GB" dirty="0" smtClean="0"/>
              <a:t>Diploma Specification</a:t>
            </a:r>
            <a:r>
              <a:rPr lang="en-GB" dirty="0"/>
              <a:t>: </a:t>
            </a:r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qualifications.pearson.com/content/dam/pdf/BTEC-Nationals/Information-Technology/2016/specification-and-sample-assessments/specification-pearson-btec-level-3-national-diploma-in-information-technology.pdf</a:t>
            </a:r>
            <a:r>
              <a:rPr lang="en-GB" dirty="0" smtClean="0"/>
              <a:t> </a:t>
            </a:r>
          </a:p>
          <a:p>
            <a:r>
              <a:rPr lang="en-GB" dirty="0" smtClean="0"/>
              <a:t>It is also important that you start to learn/practice your programming skills within Python in preparation for unit 4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400256" y="1417638"/>
            <a:ext cx="3974523" cy="457551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5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9196">
        <p:fade/>
      </p:transition>
    </mc:Choice>
    <mc:Fallback>
      <p:transition spd="slow" advTm="291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b="1" dirty="0" smtClean="0"/>
              <a:t>Cross Curricular Links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t="534" r="-419" b="-534"/>
          <a:stretch/>
        </p:blipFill>
        <p:spPr bwMode="auto">
          <a:xfrm>
            <a:off x="8891036" y="1160748"/>
            <a:ext cx="3034595" cy="231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6" t="16482" r="73660" b="61147"/>
          <a:stretch/>
        </p:blipFill>
        <p:spPr bwMode="auto">
          <a:xfrm>
            <a:off x="6628152" y="2708920"/>
            <a:ext cx="182880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8784" t="14707" r="31472" b="37411"/>
          <a:stretch/>
        </p:blipFill>
        <p:spPr>
          <a:xfrm>
            <a:off x="8756043" y="4011860"/>
            <a:ext cx="3304582" cy="2118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402837" y="1160748"/>
            <a:ext cx="5926234" cy="5400600"/>
          </a:xfrm>
        </p:spPr>
        <p:txBody>
          <a:bodyPr>
            <a:normAutofit lnSpcReduction="10000"/>
          </a:bodyPr>
          <a:lstStyle/>
          <a:p>
            <a:r>
              <a:rPr lang="en-GB" sz="3200" dirty="0" smtClean="0"/>
              <a:t>The </a:t>
            </a:r>
            <a:r>
              <a:rPr lang="en-GB" sz="3200" i="1" u="sng" dirty="0" smtClean="0"/>
              <a:t>Aspire Business &amp; Enterprise Academy</a:t>
            </a:r>
            <a:r>
              <a:rPr lang="en-GB" sz="3200" dirty="0" smtClean="0"/>
              <a:t> works closely with your IT </a:t>
            </a:r>
            <a:r>
              <a:rPr lang="en-GB" sz="3200" dirty="0"/>
              <a:t>q</a:t>
            </a:r>
            <a:r>
              <a:rPr lang="en-GB" sz="3200" dirty="0" smtClean="0"/>
              <a:t>ualification and provides enrichment activities such as Young Enterprise, work experience opportunities, portfolio of additional courses and training</a:t>
            </a:r>
          </a:p>
          <a:p>
            <a:r>
              <a:rPr lang="en-GB" sz="3200" dirty="0" smtClean="0"/>
              <a:t>IT interlinks with other subjects such as Law, Psychology, Maths, English, History and Design  </a:t>
            </a:r>
            <a:endParaRPr lang="en-GB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6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2802">
        <p:fade/>
      </p:transition>
    </mc:Choice>
    <mc:Fallback>
      <p:transition spd="slow" advTm="228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8893" y="318088"/>
            <a:ext cx="1211999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3600" b="1" dirty="0" smtClean="0"/>
              <a:t>Post 18 Links</a:t>
            </a:r>
            <a:endParaRPr lang="en-GB" sz="3600" b="1" dirty="0"/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6171454" y="653990"/>
            <a:ext cx="5340539" cy="59800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buNone/>
            </a:pPr>
            <a:endParaRPr lang="en-GB" dirty="0" smtClean="0"/>
          </a:p>
          <a:p>
            <a:pPr marL="0" indent="0" eaLnBrk="1" hangingPunct="1">
              <a:buNone/>
            </a:pPr>
            <a:endParaRPr lang="en-GB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583832" y="530120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48228" t="36654" r="3932" b="20188"/>
          <a:stretch/>
        </p:blipFill>
        <p:spPr>
          <a:xfrm>
            <a:off x="198396" y="1539278"/>
            <a:ext cx="5832648" cy="420945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31044" y="1440350"/>
            <a:ext cx="5744840" cy="4386226"/>
          </a:xfrm>
        </p:spPr>
        <p:txBody>
          <a:bodyPr/>
          <a:lstStyle/>
          <a:p>
            <a:r>
              <a:rPr lang="en-GB" dirty="0" smtClean="0"/>
              <a:t>There are a huge range of different degrees that are available including: Cyber security, Computer games development, Software development, Computer Networking etc. </a:t>
            </a:r>
          </a:p>
          <a:p>
            <a:r>
              <a:rPr lang="en-GB" dirty="0" smtClean="0"/>
              <a:t>There are also apprenticeships including: IT support, IT technician etc. </a:t>
            </a:r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1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5143">
        <p:fade/>
      </p:transition>
    </mc:Choice>
    <mc:Fallback>
      <p:transition spd="slow" advTm="15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3392" y="4170"/>
            <a:ext cx="109728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b="1" dirty="0" smtClean="0"/>
              <a:t>Transition Tasks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361492" y="924335"/>
            <a:ext cx="6364288" cy="57136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GB" b="1" dirty="0" smtClean="0"/>
              <a:t>The transition work that has been uploaded helps you prepare for your first 2 coursework units, Unit 3 Social Media in Business &amp; Unit 8 Computer Games Development. For </a:t>
            </a:r>
            <a:r>
              <a:rPr lang="en-GB" b="1" dirty="0" smtClean="0"/>
              <a:t>Unit 3 y</a:t>
            </a:r>
            <a:r>
              <a:rPr lang="en-GB" b="1" dirty="0" smtClean="0"/>
              <a:t>ou will need to carry out research on how companies can use social media to help them communicate or promote products to customers. For unit 8 you will need to research the Computer Games industry and how technology, current and emerging, </a:t>
            </a:r>
            <a:r>
              <a:rPr lang="en-GB" b="1" dirty="0" smtClean="0"/>
              <a:t>can </a:t>
            </a:r>
            <a:r>
              <a:rPr lang="en-GB" b="1" dirty="0" smtClean="0"/>
              <a:t>impact on the design and development of games.</a:t>
            </a:r>
            <a:endParaRPr lang="en-GB" b="1" dirty="0" smtClean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35420" y="645333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en-GB" i="1" dirty="0">
              <a:solidFill>
                <a:srgbClr val="8A0000"/>
              </a:solidFill>
            </a:endParaRPr>
          </a:p>
        </p:txBody>
      </p:sp>
      <p:pic>
        <p:nvPicPr>
          <p:cNvPr id="2051" name="Picture 3" descr="T:\Staff Public\Photos NEW\MARKETING\ZoeC School Images - 2018 Photo Shoot\Post 16\St_Marys_CofE_Dec17_2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80" y="832002"/>
            <a:ext cx="4608512" cy="580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4098">
        <p:fade/>
      </p:transition>
    </mc:Choice>
    <mc:Fallback>
      <p:transition spd="slow" advTm="24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:\Staff Public\Photos NEW\MARKETING\Zoe Cooper Photog new Website Jan18\St_Mary's_CofE_Dec17_2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1" t="17065" r="-507" b="32237"/>
          <a:stretch/>
        </p:blipFill>
        <p:spPr bwMode="auto">
          <a:xfrm>
            <a:off x="0" y="-3077"/>
            <a:ext cx="12534969" cy="686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 txBox="1">
            <a:spLocks/>
          </p:cNvSpPr>
          <p:nvPr/>
        </p:nvSpPr>
        <p:spPr>
          <a:xfrm>
            <a:off x="32690" y="6065912"/>
            <a:ext cx="12360696" cy="792088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sunset" dir="t"/>
          </a:scene3d>
          <a:sp3d>
            <a:bevelT w="127000" prst="convex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2800" dirty="0" smtClean="0"/>
              <a:t>ASPIRE - CHALLENGE - SUCCEED</a:t>
            </a:r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7968208" y="476672"/>
            <a:ext cx="5256584" cy="676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tx1"/>
              </a:buClr>
            </a:pPr>
            <a:endParaRPr lang="en-GB" sz="1050" i="1" dirty="0">
              <a:solidFill>
                <a:srgbClr val="FF0000"/>
              </a:solidFill>
            </a:endParaRPr>
          </a:p>
          <a:p>
            <a:pPr algn="ctr">
              <a:lnSpc>
                <a:spcPct val="110000"/>
              </a:lnSpc>
              <a:buClr>
                <a:schemeClr val="tx1"/>
              </a:buClr>
            </a:pPr>
            <a:r>
              <a:rPr lang="en-GB" sz="2400" b="1" dirty="0">
                <a:solidFill>
                  <a:schemeClr val="bg1"/>
                </a:solidFill>
              </a:rPr>
              <a:t>Follow us on @</a:t>
            </a:r>
            <a:r>
              <a:rPr lang="en-GB" sz="2400" b="1" dirty="0" err="1">
                <a:solidFill>
                  <a:schemeClr val="bg1"/>
                </a:solidFill>
              </a:rPr>
              <a:t>SMHSixth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7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692">
        <p:fade/>
      </p:transition>
    </mc:Choice>
    <mc:Fallback>
      <p:transition spd="slow" advTm="36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1343472" y="54655"/>
            <a:ext cx="1077652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4000" b="1" dirty="0" smtClean="0"/>
              <a:t>Course Breakdown</a:t>
            </a:r>
            <a:endParaRPr lang="en-GB" sz="4000" b="1" dirty="0"/>
          </a:p>
        </p:txBody>
      </p:sp>
      <p:pic>
        <p:nvPicPr>
          <p:cNvPr id="1026" name="Picture 2" descr="T:\Staff Public\Staff\6th FORM\6th Form Open evening 23 Nov 16\Brochure Photograph options\DSC_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548680"/>
            <a:ext cx="4047124" cy="5943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4382484" y="626155"/>
            <a:ext cx="7737508" cy="6231845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dirty="0" smtClean="0"/>
              <a:t>The BTEC National Diploma in IT is a double qualification which equates to 2 A-Levels </a:t>
            </a:r>
            <a:endParaRPr lang="en-GB" sz="3200" b="1" dirty="0" smtClean="0"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u="sng" dirty="0" smtClean="0"/>
              <a:t>STUDENTS </a:t>
            </a:r>
            <a:r>
              <a:rPr lang="en-GB" sz="3200" b="1" u="sng" dirty="0"/>
              <a:t>WILL </a:t>
            </a:r>
            <a:r>
              <a:rPr lang="en-GB" sz="3200" b="1" u="sng" dirty="0" smtClean="0"/>
              <a:t>STUDY</a:t>
            </a:r>
            <a:r>
              <a:rPr lang="en-GB" sz="3200" b="1" dirty="0" smtClean="0"/>
              <a:t>: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3200" b="1" dirty="0" smtClean="0"/>
              <a:t>Unit </a:t>
            </a:r>
            <a:r>
              <a:rPr lang="en-GB" sz="3200" b="1" dirty="0"/>
              <a:t>1: </a:t>
            </a:r>
            <a:r>
              <a:rPr lang="en-GB" sz="3200" b="1" dirty="0" smtClean="0"/>
              <a:t>Information Technology Systems</a:t>
            </a:r>
            <a:endParaRPr lang="en-GB" sz="3200" b="1" dirty="0" smtClean="0"/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3200" b="1" dirty="0" smtClean="0"/>
              <a:t>Unit </a:t>
            </a:r>
            <a:r>
              <a:rPr lang="en-GB" sz="3200" b="1" dirty="0"/>
              <a:t>2: </a:t>
            </a:r>
            <a:r>
              <a:rPr lang="en-GB" sz="3200" b="1" dirty="0" smtClean="0"/>
              <a:t>Creating Systems to Manage Information </a:t>
            </a:r>
            <a:endParaRPr lang="en-GB" sz="3200" b="1" dirty="0" smtClean="0"/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3200" b="1" dirty="0" smtClean="0"/>
              <a:t>Unit </a:t>
            </a:r>
            <a:r>
              <a:rPr lang="en-GB" sz="3200" b="1" dirty="0"/>
              <a:t>3: </a:t>
            </a:r>
            <a:r>
              <a:rPr lang="en-GB" sz="3200" b="1" dirty="0" smtClean="0"/>
              <a:t>Social Media in Business </a:t>
            </a:r>
            <a:endParaRPr lang="en-GB" sz="3200" b="1" dirty="0" smtClean="0"/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3200" b="1" dirty="0" smtClean="0"/>
              <a:t>Unit </a:t>
            </a:r>
            <a:r>
              <a:rPr lang="en-GB" sz="3200" b="1" dirty="0" smtClean="0"/>
              <a:t>6: Website Development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3200" b="1" dirty="0" smtClean="0"/>
              <a:t>Unit 8: Computer Games Development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3200" b="1" dirty="0" smtClean="0"/>
              <a:t>Unit 11: Cyber Security &amp; Incident Management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3200" b="1" dirty="0" smtClean="0"/>
              <a:t>Unit 9: IT Project Management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3200" b="1" dirty="0" smtClean="0"/>
              <a:t>Unit 4: Programming 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GB" sz="3200" b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1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11279">
        <p:fade/>
      </p:transition>
    </mc:Choice>
    <mc:Fallback>
      <p:transition spd="slow" advClick="0" advTm="112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155104" y="980728"/>
            <a:ext cx="7272808" cy="54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u="sng" dirty="0">
                <a:solidFill>
                  <a:prstClr val="white"/>
                </a:solidFill>
              </a:rPr>
              <a:t>Unit 2: Creating Systems to Manage Information </a:t>
            </a:r>
            <a:endParaRPr lang="en-GB" sz="3200" b="1" u="sng" dirty="0" smtClean="0">
              <a:solidFill>
                <a:prstClr val="white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dirty="0" smtClean="0">
                <a:solidFill>
                  <a:prstClr val="white"/>
                </a:solidFill>
              </a:rPr>
              <a:t>In this exam unit you will study the design, creation, testing and evaluation of a relational database system to manage information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dirty="0" smtClean="0">
                <a:solidFill>
                  <a:prstClr val="white"/>
                </a:solidFill>
              </a:rPr>
              <a:t>4 learning aims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dirty="0" smtClean="0">
                <a:solidFill>
                  <a:prstClr val="white"/>
                </a:solidFill>
              </a:rPr>
              <a:t>5 hour exam (3 hours for part A and 2 hours for part B) </a:t>
            </a:r>
            <a:endParaRPr lang="en-GB" sz="3200" dirty="0">
              <a:solidFill>
                <a:prstClr val="white"/>
              </a:solidFill>
            </a:endParaRPr>
          </a:p>
          <a:p>
            <a:pPr marL="0" indent="0" algn="ctr">
              <a:buNone/>
            </a:pPr>
            <a:endParaRPr lang="en-GB" sz="2400" b="1" i="1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42"/>
            <a:ext cx="12192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GB" sz="3900" b="1" dirty="0" smtClean="0"/>
              <a:t>Course Breakdown Component </a:t>
            </a:r>
            <a:r>
              <a:rPr lang="en-GB" sz="3900" b="1" dirty="0" smtClean="0"/>
              <a:t>1</a:t>
            </a:r>
            <a:endParaRPr lang="en-GB" sz="39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r="35404"/>
          <a:stretch/>
        </p:blipFill>
        <p:spPr bwMode="auto">
          <a:xfrm>
            <a:off x="7676712" y="1844824"/>
            <a:ext cx="4266488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0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1001">
        <p:fade/>
      </p:transition>
    </mc:Choice>
    <mc:Fallback>
      <p:transition spd="slow" advTm="210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40451" y="836712"/>
            <a:ext cx="7056784" cy="5670376"/>
          </a:xfrm>
        </p:spPr>
        <p:txBody>
          <a:bodyPr>
            <a:normAutofit/>
          </a:bodyPr>
          <a:lstStyle/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u="sng" dirty="0">
                <a:solidFill>
                  <a:prstClr val="white"/>
                </a:solidFill>
              </a:rPr>
              <a:t>Unit 3: Social Media in Business </a:t>
            </a:r>
            <a:endParaRPr lang="en-GB" sz="3200" b="1" u="sng" dirty="0" smtClean="0">
              <a:solidFill>
                <a:prstClr val="white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In this unit of work you will explore how businesses use social media to promote their products and services. You will also learn how to implement social media activities in a business to meet requirements.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3 learning aims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2 assignments </a:t>
            </a:r>
            <a:endParaRPr lang="en-GB" sz="3200" b="1" dirty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n-GB" b="1" dirty="0"/>
          </a:p>
        </p:txBody>
      </p:sp>
      <p:pic>
        <p:nvPicPr>
          <p:cNvPr id="17" name="Picture 2" descr="T:\Staff Public\Photos NEW\MARKETING\Zoe Cooper Photog new Website Jan18\St_Mary's_CofE_Dec17_235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8" r="12120"/>
          <a:stretch/>
        </p:blipFill>
        <p:spPr bwMode="auto">
          <a:xfrm>
            <a:off x="335360" y="651786"/>
            <a:ext cx="4392488" cy="60402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38" y="0"/>
            <a:ext cx="12192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3900" b="1" dirty="0"/>
              <a:t>Course Breakdown: Component </a:t>
            </a:r>
            <a:r>
              <a:rPr lang="en-GB" sz="3900" b="1" dirty="0"/>
              <a:t>2</a:t>
            </a:r>
            <a:endParaRPr lang="en-GB" sz="39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5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8690">
        <p:fade/>
      </p:transition>
    </mc:Choice>
    <mc:Fallback>
      <p:transition spd="slow" advTm="18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140523" y="758174"/>
            <a:ext cx="6819573" cy="6099826"/>
          </a:xfrm>
        </p:spPr>
        <p:txBody>
          <a:bodyPr>
            <a:noAutofit/>
          </a:bodyPr>
          <a:lstStyle/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u="sng" dirty="0">
                <a:solidFill>
                  <a:prstClr val="white"/>
                </a:solidFill>
              </a:rPr>
              <a:t>Unit </a:t>
            </a:r>
            <a:r>
              <a:rPr lang="en-GB" sz="3200" b="1" u="sng" dirty="0" smtClean="0">
                <a:solidFill>
                  <a:prstClr val="white"/>
                </a:solidFill>
              </a:rPr>
              <a:t>8: Computer Games Development </a:t>
            </a:r>
            <a:endParaRPr lang="en-GB" sz="3200" b="1" dirty="0" smtClean="0">
              <a:solidFill>
                <a:prstClr val="white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In this unit of work you will investigate the computer games industry and its impact on technological and social trends. You will also design and develop a computer game to meet set requirements.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3 learning aims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2 assignments </a:t>
            </a:r>
            <a:endParaRPr lang="en-GB" sz="3200" b="1" dirty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30442"/>
            <a:ext cx="1219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900" b="1" dirty="0"/>
              <a:t>Course Breakdown: Component 3</a:t>
            </a:r>
            <a:endParaRPr lang="en-GB" sz="3900" b="1" dirty="0"/>
          </a:p>
        </p:txBody>
      </p:sp>
      <p:pic>
        <p:nvPicPr>
          <p:cNvPr id="2" name="Picture 2" descr="https://st-maryshigh.herts.sch.uk/wp-content/uploads/2018/04/St_Marys_2nd_Visit_2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619" y="1361621"/>
            <a:ext cx="4831738" cy="4752529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1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8638">
        <p:fade/>
      </p:transition>
    </mc:Choice>
    <mc:Fallback>
      <p:transition spd="slow" advTm="18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5133798" y="836712"/>
            <a:ext cx="6840760" cy="5904656"/>
          </a:xfrm>
        </p:spPr>
        <p:txBody>
          <a:bodyPr>
            <a:noAutofit/>
          </a:bodyPr>
          <a:lstStyle/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u="sng" dirty="0">
                <a:solidFill>
                  <a:prstClr val="white"/>
                </a:solidFill>
              </a:rPr>
              <a:t>Unit </a:t>
            </a:r>
            <a:r>
              <a:rPr lang="en-GB" sz="3200" b="1" u="sng" dirty="0" smtClean="0">
                <a:solidFill>
                  <a:prstClr val="white"/>
                </a:solidFill>
              </a:rPr>
              <a:t>11: Cyber Security and Incident Management </a:t>
            </a:r>
            <a:endParaRPr lang="en-GB" sz="3200" b="1" dirty="0" smtClean="0">
              <a:solidFill>
                <a:prstClr val="white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In this exam unit you will study Cyber security threats and vulnerabilities, the methods that are used to protect systems against threats and how to plan and manage security incidents.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>
                <a:solidFill>
                  <a:prstClr val="white"/>
                </a:solidFill>
              </a:rPr>
              <a:t>5</a:t>
            </a:r>
            <a:r>
              <a:rPr lang="en-GB" sz="3200" b="1" dirty="0" smtClean="0">
                <a:solidFill>
                  <a:prstClr val="white"/>
                </a:solidFill>
              </a:rPr>
              <a:t> learning aims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9 Hour exam over 2 days (5 hours part A &amp; 4 hours part B) </a:t>
            </a:r>
            <a:endParaRPr lang="en-GB" sz="3200" b="1" dirty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30442"/>
            <a:ext cx="1219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900" b="1" dirty="0"/>
              <a:t>Course Breakdown: Component </a:t>
            </a:r>
            <a:r>
              <a:rPr lang="en-GB" sz="3900" b="1" dirty="0" smtClean="0"/>
              <a:t>4</a:t>
            </a:r>
            <a:endParaRPr lang="en-GB" sz="3900" b="1" dirty="0"/>
          </a:p>
        </p:txBody>
      </p:sp>
      <p:pic>
        <p:nvPicPr>
          <p:cNvPr id="3074" name="Picture 2" descr="https://st-maryshigh.herts.sch.uk/wp-content/uploads/2018/04/St_Marys_CofE_Dec17_230-1030x78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2" y="1912217"/>
            <a:ext cx="4906414" cy="3753646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2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1040">
        <p:fade/>
      </p:transition>
    </mc:Choice>
    <mc:Fallback>
      <p:transition spd="slow" advTm="21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346" y="-1793"/>
            <a:ext cx="12179654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GB" sz="3900" b="1" dirty="0" smtClean="0"/>
              <a:t>Course Breakdown: Component </a:t>
            </a:r>
            <a:r>
              <a:rPr lang="en-GB" sz="3900" b="1" dirty="0"/>
              <a:t>3</a:t>
            </a:r>
            <a:endParaRPr lang="en-GB" sz="3900" b="1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263352" y="836712"/>
            <a:ext cx="5760640" cy="56886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u="sng" dirty="0" smtClean="0"/>
              <a:t>Unit </a:t>
            </a:r>
            <a:r>
              <a:rPr lang="en-GB" sz="3200" b="1" u="sng" dirty="0"/>
              <a:t>1: Information Technology </a:t>
            </a:r>
            <a:r>
              <a:rPr lang="en-GB" sz="3200" b="1" u="sng" dirty="0" smtClean="0"/>
              <a:t>Systems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dirty="0" smtClean="0"/>
              <a:t>In this exam unit you will study the role of computer systems and the implications of their use in personal and professional situations.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dirty="0" smtClean="0"/>
              <a:t>6 learning aims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dirty="0" smtClean="0"/>
              <a:t>2 hour exam sat in year 13 </a:t>
            </a:r>
            <a:endParaRPr lang="en-GB" sz="3200" dirty="0"/>
          </a:p>
        </p:txBody>
      </p:sp>
      <p:pic>
        <p:nvPicPr>
          <p:cNvPr id="1026" name="Picture 2" descr="T:\Staff Public\Photos NEW\MARKETING\ZoeC School Images - 2018 Photo Shoot\Post 16\St_Marys_CofE_Dec17_1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8"/>
          <a:stretch/>
        </p:blipFill>
        <p:spPr bwMode="auto">
          <a:xfrm>
            <a:off x="6240016" y="836712"/>
            <a:ext cx="5598844" cy="57337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4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4317">
        <p:fade/>
      </p:transition>
    </mc:Choice>
    <mc:Fallback>
      <p:transition spd="slow" advTm="143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5347963" y="1052736"/>
            <a:ext cx="6324364" cy="5472608"/>
          </a:xfrm>
        </p:spPr>
        <p:txBody>
          <a:bodyPr>
            <a:noAutofit/>
          </a:bodyPr>
          <a:lstStyle/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u="sng" dirty="0">
                <a:solidFill>
                  <a:prstClr val="white"/>
                </a:solidFill>
              </a:rPr>
              <a:t>Unit 6: Website Development</a:t>
            </a:r>
            <a:r>
              <a:rPr lang="en-GB" sz="3200" b="1" dirty="0">
                <a:solidFill>
                  <a:prstClr val="white"/>
                </a:solidFill>
              </a:rPr>
              <a:t> </a:t>
            </a:r>
            <a:endParaRPr lang="en-GB" sz="3200" b="1" dirty="0" smtClean="0">
              <a:solidFill>
                <a:prstClr val="white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In this unit of work you will investigate website development principles. You will also design and develop a website using scripting languages.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3 learning aims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2 assignments </a:t>
            </a:r>
            <a:endParaRPr lang="en-GB" sz="3200" b="1" dirty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T:\Staff Public\Photos NEW\MARKETING\Zoe Cooper Photog new Website Jan18\St_Mary's_CofE_Dec17_0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6" r="33280" b="4546"/>
          <a:stretch/>
        </p:blipFill>
        <p:spPr bwMode="auto">
          <a:xfrm>
            <a:off x="383727" y="666206"/>
            <a:ext cx="4580509" cy="58892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30442"/>
            <a:ext cx="1219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900" b="1" dirty="0"/>
              <a:t>Course Breakdown: Component </a:t>
            </a:r>
            <a:r>
              <a:rPr lang="en-GB" sz="3900" b="1" dirty="0" smtClean="0"/>
              <a:t>4</a:t>
            </a:r>
            <a:endParaRPr lang="en-GB" sz="39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6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3201">
        <p:fade/>
      </p:transition>
    </mc:Choice>
    <mc:Fallback>
      <p:transition spd="slow" advTm="132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263352" y="1052736"/>
            <a:ext cx="7200800" cy="5472608"/>
          </a:xfrm>
        </p:spPr>
        <p:txBody>
          <a:bodyPr>
            <a:noAutofit/>
          </a:bodyPr>
          <a:lstStyle/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200" b="1" u="sng" dirty="0">
                <a:solidFill>
                  <a:prstClr val="white"/>
                </a:solidFill>
              </a:rPr>
              <a:t>Unit </a:t>
            </a:r>
            <a:r>
              <a:rPr lang="en-GB" sz="3200" b="1" u="sng" dirty="0" smtClean="0">
                <a:solidFill>
                  <a:prstClr val="white"/>
                </a:solidFill>
              </a:rPr>
              <a:t>9: IT Project Management </a:t>
            </a:r>
            <a:endParaRPr lang="en-GB" sz="3200" b="1" dirty="0" smtClean="0">
              <a:solidFill>
                <a:prstClr val="white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prstClr val="white"/>
                </a:solidFill>
              </a:rPr>
              <a:t>In this unit of work you will investigate a range of project management principles and methodologies and undertake a management of an IT project from start to finish.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>
                <a:solidFill>
                  <a:prstClr val="white"/>
                </a:solidFill>
              </a:rPr>
              <a:t>4</a:t>
            </a:r>
            <a:r>
              <a:rPr lang="en-GB" sz="3200" b="1" dirty="0" smtClean="0">
                <a:solidFill>
                  <a:prstClr val="white"/>
                </a:solidFill>
              </a:rPr>
              <a:t> learning aims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>
                <a:solidFill>
                  <a:prstClr val="white"/>
                </a:solidFill>
              </a:rPr>
              <a:t>3</a:t>
            </a:r>
            <a:r>
              <a:rPr lang="en-GB" sz="3200" b="1" dirty="0" smtClean="0">
                <a:solidFill>
                  <a:prstClr val="white"/>
                </a:solidFill>
              </a:rPr>
              <a:t> assignments </a:t>
            </a:r>
            <a:endParaRPr lang="en-GB" sz="3200" b="1" dirty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544" y="50581"/>
            <a:ext cx="1127448" cy="575574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30442"/>
            <a:ext cx="1219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900" b="1" dirty="0"/>
              <a:t>Course Breakdown: Component 7</a:t>
            </a:r>
            <a:endParaRPr lang="en-GB" sz="3900" b="1" dirty="0"/>
          </a:p>
        </p:txBody>
      </p:sp>
      <p:pic>
        <p:nvPicPr>
          <p:cNvPr id="2050" name="Picture 2" descr="https://st-maryshigh.herts.sch.uk/wp-content/uploads/2018/04/St_Marys_CofE_Dec17_143-1030x59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1"/>
          <a:stretch/>
        </p:blipFill>
        <p:spPr bwMode="auto">
          <a:xfrm>
            <a:off x="7624394" y="1484784"/>
            <a:ext cx="4307770" cy="460851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3190">
        <p:fade/>
      </p:transition>
    </mc:Choice>
    <mc:Fallback>
      <p:transition spd="slow" advTm="23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1947B751483F4B91732CC615FB5B66" ma:contentTypeVersion="10" ma:contentTypeDescription="Create a new document." ma:contentTypeScope="" ma:versionID="3438d099f61ea1f20c01ff08787b2c9a">
  <xsd:schema xmlns:xsd="http://www.w3.org/2001/XMLSchema" xmlns:xs="http://www.w3.org/2001/XMLSchema" xmlns:p="http://schemas.microsoft.com/office/2006/metadata/properties" xmlns:ns2="64ad5651-337a-4bae-b986-24d43b427f00" targetNamespace="http://schemas.microsoft.com/office/2006/metadata/properties" ma:root="true" ma:fieldsID="69033605869fde7973e7ce52e2f5eefe" ns2:_="">
    <xsd:import namespace="64ad5651-337a-4bae-b986-24d43b427f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d5651-337a-4bae-b986-24d43b427f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894CEC-0DDD-43F6-A7BB-F6E19B2D8BE8}"/>
</file>

<file path=customXml/itemProps2.xml><?xml version="1.0" encoding="utf-8"?>
<ds:datastoreItem xmlns:ds="http://schemas.openxmlformats.org/officeDocument/2006/customXml" ds:itemID="{0DD95171-E651-4B0F-B6E8-0E863F255562}"/>
</file>

<file path=customXml/itemProps3.xml><?xml version="1.0" encoding="utf-8"?>
<ds:datastoreItem xmlns:ds="http://schemas.openxmlformats.org/officeDocument/2006/customXml" ds:itemID="{35C9C96C-FF81-4148-9B50-CFD779D226F1}"/>
</file>

<file path=docProps/app.xml><?xml version="1.0" encoding="utf-8"?>
<Properties xmlns="http://schemas.openxmlformats.org/officeDocument/2006/extended-properties" xmlns:vt="http://schemas.openxmlformats.org/officeDocument/2006/docPropsVTypes">
  <TotalTime>14903</TotalTime>
  <Words>929</Words>
  <Application>Microsoft Office PowerPoint</Application>
  <PresentationFormat>Widescreen</PresentationFormat>
  <Paragraphs>99</Paragraphs>
  <Slides>17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Office Theme</vt:lpstr>
      <vt:lpstr>Sixth Form Subject Taster BTEC National Diploma in Information Technology Pearson Edexcel BTEC 603/0455/8</vt:lpstr>
      <vt:lpstr>Course Breakdown</vt:lpstr>
      <vt:lpstr>Course Breakdown Component 1</vt:lpstr>
      <vt:lpstr>Course Breakdown: Component 2</vt:lpstr>
      <vt:lpstr>PowerPoint Presentation</vt:lpstr>
      <vt:lpstr>PowerPoint Presentation</vt:lpstr>
      <vt:lpstr>Course Breakdown: Component 3</vt:lpstr>
      <vt:lpstr>PowerPoint Presentation</vt:lpstr>
      <vt:lpstr>PowerPoint Presentation</vt:lpstr>
      <vt:lpstr>PowerPoint Presentation</vt:lpstr>
      <vt:lpstr>PowerPoint Presentation</vt:lpstr>
      <vt:lpstr>Independent Study</vt:lpstr>
      <vt:lpstr>Equipment</vt:lpstr>
      <vt:lpstr>Cross Curricular Links</vt:lpstr>
      <vt:lpstr>Post 18 Links</vt:lpstr>
      <vt:lpstr>Transition Tasks</vt:lpstr>
      <vt:lpstr>PowerPoint Presentation</vt:lpstr>
    </vt:vector>
  </TitlesOfParts>
  <Company>St Mary's CE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Mr. Warner</dc:creator>
  <cp:lastModifiedBy>Aimee Dowd</cp:lastModifiedBy>
  <cp:revision>249</cp:revision>
  <cp:lastPrinted>2012-11-13T17:47:27Z</cp:lastPrinted>
  <dcterms:created xsi:type="dcterms:W3CDTF">2012-06-17T09:58:49Z</dcterms:created>
  <dcterms:modified xsi:type="dcterms:W3CDTF">2021-07-07T10:14:00Z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0x010100EF1947B751483F4B91732CC615FB5B66</vt:lpwstr>
  </property>
</Properties>
</file>