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463" r:id="rId5"/>
    <p:sldId id="459" r:id="rId6"/>
    <p:sldId id="435" r:id="rId7"/>
    <p:sldId id="474" r:id="rId8"/>
    <p:sldId id="470" r:id="rId9"/>
    <p:sldId id="475" r:id="rId10"/>
    <p:sldId id="466" r:id="rId11"/>
    <p:sldId id="468" r:id="rId12"/>
    <p:sldId id="469" r:id="rId13"/>
    <p:sldId id="437" r:id="rId14"/>
    <p:sldId id="471" r:id="rId15"/>
    <p:sldId id="444" r:id="rId16"/>
    <p:sldId id="445" r:id="rId17"/>
    <p:sldId id="447" r:id="rId18"/>
    <p:sldId id="454" r:id="rId19"/>
  </p:sldIdLst>
  <p:sldSz cx="12192000" cy="6858000"/>
  <p:notesSz cx="6864350" cy="9996488"/>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49">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93857" autoAdjust="0"/>
  </p:normalViewPr>
  <p:slideViewPr>
    <p:cSldViewPr>
      <p:cViewPr varScale="1">
        <p:scale>
          <a:sx n="82" d="100"/>
          <a:sy n="82" d="100"/>
        </p:scale>
        <p:origin x="845"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50" y="-96"/>
      </p:cViewPr>
      <p:guideLst>
        <p:guide orient="horz" pos="3149"/>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551" cy="499825"/>
          </a:xfrm>
          <a:prstGeom prst="rect">
            <a:avLst/>
          </a:prstGeom>
        </p:spPr>
        <p:txBody>
          <a:bodyPr vert="horz" lIns="92181" tIns="46090" rIns="92181" bIns="46090" rtlCol="0"/>
          <a:lstStyle>
            <a:lvl1pPr algn="l">
              <a:defRPr sz="1200"/>
            </a:lvl1pPr>
          </a:lstStyle>
          <a:p>
            <a:endParaRPr lang="en-GB"/>
          </a:p>
        </p:txBody>
      </p:sp>
      <p:sp>
        <p:nvSpPr>
          <p:cNvPr id="3" name="Date Placeholder 2"/>
          <p:cNvSpPr>
            <a:spLocks noGrp="1"/>
          </p:cNvSpPr>
          <p:nvPr>
            <p:ph type="dt" sz="quarter" idx="1"/>
          </p:nvPr>
        </p:nvSpPr>
        <p:spPr>
          <a:xfrm>
            <a:off x="3888212" y="0"/>
            <a:ext cx="2974551" cy="499825"/>
          </a:xfrm>
          <a:prstGeom prst="rect">
            <a:avLst/>
          </a:prstGeom>
        </p:spPr>
        <p:txBody>
          <a:bodyPr vert="horz" lIns="92181" tIns="46090" rIns="92181" bIns="46090" rtlCol="0"/>
          <a:lstStyle>
            <a:lvl1pPr algn="r">
              <a:defRPr sz="1200"/>
            </a:lvl1pPr>
          </a:lstStyle>
          <a:p>
            <a:fld id="{E39ADCB5-0700-4749-B254-0063BFF1E458}" type="datetimeFigureOut">
              <a:rPr lang="en-GB" smtClean="0"/>
              <a:t>08/07/2021</a:t>
            </a:fld>
            <a:endParaRPr lang="en-GB"/>
          </a:p>
        </p:txBody>
      </p:sp>
      <p:sp>
        <p:nvSpPr>
          <p:cNvPr id="4" name="Footer Placeholder 3"/>
          <p:cNvSpPr>
            <a:spLocks noGrp="1"/>
          </p:cNvSpPr>
          <p:nvPr>
            <p:ph type="ftr" sz="quarter" idx="2"/>
          </p:nvPr>
        </p:nvSpPr>
        <p:spPr>
          <a:xfrm>
            <a:off x="1" y="9494928"/>
            <a:ext cx="2974551" cy="499825"/>
          </a:xfrm>
          <a:prstGeom prst="rect">
            <a:avLst/>
          </a:prstGeom>
        </p:spPr>
        <p:txBody>
          <a:bodyPr vert="horz" lIns="92181" tIns="46090" rIns="92181" bIns="46090" rtlCol="0" anchor="b"/>
          <a:lstStyle>
            <a:lvl1pPr algn="l">
              <a:defRPr sz="1200"/>
            </a:lvl1pPr>
          </a:lstStyle>
          <a:p>
            <a:endParaRPr lang="en-GB"/>
          </a:p>
        </p:txBody>
      </p:sp>
      <p:sp>
        <p:nvSpPr>
          <p:cNvPr id="5" name="Slide Number Placeholder 4"/>
          <p:cNvSpPr>
            <a:spLocks noGrp="1"/>
          </p:cNvSpPr>
          <p:nvPr>
            <p:ph type="sldNum" sz="quarter" idx="3"/>
          </p:nvPr>
        </p:nvSpPr>
        <p:spPr>
          <a:xfrm>
            <a:off x="3888212" y="9494928"/>
            <a:ext cx="2974551" cy="499825"/>
          </a:xfrm>
          <a:prstGeom prst="rect">
            <a:avLst/>
          </a:prstGeom>
        </p:spPr>
        <p:txBody>
          <a:bodyPr vert="horz" lIns="92181" tIns="46090" rIns="92181" bIns="46090" rtlCol="0" anchor="b"/>
          <a:lstStyle>
            <a:lvl1pPr algn="r">
              <a:defRPr sz="1200"/>
            </a:lvl1pPr>
          </a:lstStyle>
          <a:p>
            <a:fld id="{A07BCE41-F9E2-4F34-9799-0C82993176C6}" type="slidenum">
              <a:rPr lang="en-GB" smtClean="0"/>
              <a:t>‹#›</a:t>
            </a:fld>
            <a:endParaRPr lang="en-GB"/>
          </a:p>
        </p:txBody>
      </p:sp>
    </p:spTree>
    <p:extLst>
      <p:ext uri="{BB962C8B-B14F-4D97-AF65-F5344CB8AC3E}">
        <p14:creationId xmlns:p14="http://schemas.microsoft.com/office/powerpoint/2010/main" val="3165423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551" cy="499825"/>
          </a:xfrm>
          <a:prstGeom prst="rect">
            <a:avLst/>
          </a:prstGeom>
        </p:spPr>
        <p:txBody>
          <a:bodyPr vert="horz" lIns="92181" tIns="46090" rIns="92181" bIns="46090" rtlCol="0"/>
          <a:lstStyle>
            <a:lvl1pPr algn="l">
              <a:defRPr sz="1200"/>
            </a:lvl1pPr>
          </a:lstStyle>
          <a:p>
            <a:endParaRPr lang="en-GB" dirty="0"/>
          </a:p>
        </p:txBody>
      </p:sp>
      <p:sp>
        <p:nvSpPr>
          <p:cNvPr id="3" name="Date Placeholder 2"/>
          <p:cNvSpPr>
            <a:spLocks noGrp="1"/>
          </p:cNvSpPr>
          <p:nvPr>
            <p:ph type="dt" idx="1"/>
          </p:nvPr>
        </p:nvSpPr>
        <p:spPr>
          <a:xfrm>
            <a:off x="3888212" y="0"/>
            <a:ext cx="2974551" cy="499825"/>
          </a:xfrm>
          <a:prstGeom prst="rect">
            <a:avLst/>
          </a:prstGeom>
        </p:spPr>
        <p:txBody>
          <a:bodyPr vert="horz" lIns="92181" tIns="46090" rIns="92181" bIns="46090" rtlCol="0"/>
          <a:lstStyle>
            <a:lvl1pPr algn="r">
              <a:defRPr sz="1200"/>
            </a:lvl1pPr>
          </a:lstStyle>
          <a:p>
            <a:fld id="{4BCABEDD-50E8-4E5B-8703-EC0CE7C0BB35}" type="datetimeFigureOut">
              <a:rPr lang="en-GB" smtClean="0"/>
              <a:t>08/07/2021</a:t>
            </a:fld>
            <a:endParaRPr lang="en-GB" dirty="0"/>
          </a:p>
        </p:txBody>
      </p:sp>
      <p:sp>
        <p:nvSpPr>
          <p:cNvPr id="4" name="Slide Image Placeholder 3"/>
          <p:cNvSpPr>
            <a:spLocks noGrp="1" noRot="1" noChangeAspect="1"/>
          </p:cNvSpPr>
          <p:nvPr>
            <p:ph type="sldImg" idx="2"/>
          </p:nvPr>
        </p:nvSpPr>
        <p:spPr>
          <a:xfrm>
            <a:off x="100013" y="749300"/>
            <a:ext cx="6664325" cy="3749675"/>
          </a:xfrm>
          <a:prstGeom prst="rect">
            <a:avLst/>
          </a:prstGeom>
          <a:noFill/>
          <a:ln w="12700">
            <a:solidFill>
              <a:prstClr val="black"/>
            </a:solidFill>
          </a:ln>
        </p:spPr>
        <p:txBody>
          <a:bodyPr vert="horz" lIns="92181" tIns="46090" rIns="92181" bIns="46090" rtlCol="0" anchor="ctr"/>
          <a:lstStyle/>
          <a:p>
            <a:endParaRPr lang="en-GB" dirty="0"/>
          </a:p>
        </p:txBody>
      </p:sp>
      <p:sp>
        <p:nvSpPr>
          <p:cNvPr id="5" name="Notes Placeholder 4"/>
          <p:cNvSpPr>
            <a:spLocks noGrp="1"/>
          </p:cNvSpPr>
          <p:nvPr>
            <p:ph type="body" sz="quarter" idx="3"/>
          </p:nvPr>
        </p:nvSpPr>
        <p:spPr>
          <a:xfrm>
            <a:off x="686436" y="4748334"/>
            <a:ext cx="5491480" cy="4498419"/>
          </a:xfrm>
          <a:prstGeom prst="rect">
            <a:avLst/>
          </a:prstGeom>
        </p:spPr>
        <p:txBody>
          <a:bodyPr vert="horz" lIns="92181" tIns="46090" rIns="92181" bIns="4609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94928"/>
            <a:ext cx="2974551" cy="499825"/>
          </a:xfrm>
          <a:prstGeom prst="rect">
            <a:avLst/>
          </a:prstGeom>
        </p:spPr>
        <p:txBody>
          <a:bodyPr vert="horz" lIns="92181" tIns="46090" rIns="92181" bIns="4609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8212" y="9494928"/>
            <a:ext cx="2974551" cy="499825"/>
          </a:xfrm>
          <a:prstGeom prst="rect">
            <a:avLst/>
          </a:prstGeom>
        </p:spPr>
        <p:txBody>
          <a:bodyPr vert="horz" lIns="92181" tIns="46090" rIns="92181" bIns="46090" rtlCol="0" anchor="b"/>
          <a:lstStyle>
            <a:lvl1pPr algn="r">
              <a:defRPr sz="1200"/>
            </a:lvl1pPr>
          </a:lstStyle>
          <a:p>
            <a:fld id="{072CA82C-0A84-4F0A-AE37-97207DA0807C}" type="slidenum">
              <a:rPr lang="en-GB" smtClean="0"/>
              <a:t>‹#›</a:t>
            </a:fld>
            <a:endParaRPr lang="en-GB" dirty="0"/>
          </a:p>
        </p:txBody>
      </p:sp>
    </p:spTree>
    <p:extLst>
      <p:ext uri="{BB962C8B-B14F-4D97-AF65-F5344CB8AC3E}">
        <p14:creationId xmlns:p14="http://schemas.microsoft.com/office/powerpoint/2010/main" val="3458472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1</a:t>
            </a:fld>
            <a:endParaRPr lang="en-GB" dirty="0"/>
          </a:p>
        </p:txBody>
      </p:sp>
    </p:spTree>
    <p:extLst>
      <p:ext uri="{BB962C8B-B14F-4D97-AF65-F5344CB8AC3E}">
        <p14:creationId xmlns:p14="http://schemas.microsoft.com/office/powerpoint/2010/main" val="226041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12</a:t>
            </a:fld>
            <a:endParaRPr lang="en-GB" dirty="0"/>
          </a:p>
        </p:txBody>
      </p:sp>
    </p:spTree>
    <p:extLst>
      <p:ext uri="{BB962C8B-B14F-4D97-AF65-F5344CB8AC3E}">
        <p14:creationId xmlns:p14="http://schemas.microsoft.com/office/powerpoint/2010/main" val="3391544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13</a:t>
            </a:fld>
            <a:endParaRPr lang="en-GB" dirty="0"/>
          </a:p>
        </p:txBody>
      </p:sp>
    </p:spTree>
    <p:extLst>
      <p:ext uri="{BB962C8B-B14F-4D97-AF65-F5344CB8AC3E}">
        <p14:creationId xmlns:p14="http://schemas.microsoft.com/office/powerpoint/2010/main" val="232740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14</a:t>
            </a:fld>
            <a:endParaRPr lang="en-GB" dirty="0"/>
          </a:p>
        </p:txBody>
      </p:sp>
    </p:spTree>
    <p:extLst>
      <p:ext uri="{BB962C8B-B14F-4D97-AF65-F5344CB8AC3E}">
        <p14:creationId xmlns:p14="http://schemas.microsoft.com/office/powerpoint/2010/main" val="706930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72CA82C-0A84-4F0A-AE37-97207DA0807C}" type="slidenum">
              <a:rPr lang="en-GB" smtClean="0"/>
              <a:t>15</a:t>
            </a:fld>
            <a:endParaRPr lang="en-GB" dirty="0"/>
          </a:p>
        </p:txBody>
      </p:sp>
    </p:spTree>
    <p:extLst>
      <p:ext uri="{BB962C8B-B14F-4D97-AF65-F5344CB8AC3E}">
        <p14:creationId xmlns:p14="http://schemas.microsoft.com/office/powerpoint/2010/main" val="78463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2</a:t>
            </a:fld>
            <a:endParaRPr lang="en-GB" dirty="0"/>
          </a:p>
        </p:txBody>
      </p:sp>
    </p:spTree>
    <p:extLst>
      <p:ext uri="{BB962C8B-B14F-4D97-AF65-F5344CB8AC3E}">
        <p14:creationId xmlns:p14="http://schemas.microsoft.com/office/powerpoint/2010/main" val="265924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3</a:t>
            </a:fld>
            <a:endParaRPr lang="en-GB" dirty="0"/>
          </a:p>
        </p:txBody>
      </p:sp>
    </p:spTree>
    <p:extLst>
      <p:ext uri="{BB962C8B-B14F-4D97-AF65-F5344CB8AC3E}">
        <p14:creationId xmlns:p14="http://schemas.microsoft.com/office/powerpoint/2010/main" val="222689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4</a:t>
            </a:fld>
            <a:endParaRPr lang="en-GB" dirty="0"/>
          </a:p>
        </p:txBody>
      </p:sp>
    </p:spTree>
    <p:extLst>
      <p:ext uri="{BB962C8B-B14F-4D97-AF65-F5344CB8AC3E}">
        <p14:creationId xmlns:p14="http://schemas.microsoft.com/office/powerpoint/2010/main" val="282142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5</a:t>
            </a:fld>
            <a:endParaRPr lang="en-GB" dirty="0"/>
          </a:p>
        </p:txBody>
      </p:sp>
    </p:spTree>
    <p:extLst>
      <p:ext uri="{BB962C8B-B14F-4D97-AF65-F5344CB8AC3E}">
        <p14:creationId xmlns:p14="http://schemas.microsoft.com/office/powerpoint/2010/main" val="222689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r>
              <a:rPr lang="en-GB" dirty="0" smtClean="0"/>
              <a:t>All students joining the sixth form are entitled to a number</a:t>
            </a:r>
            <a:r>
              <a:rPr lang="en-GB" baseline="0" dirty="0" smtClean="0"/>
              <a:t> of items that will support their learning.</a:t>
            </a:r>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7</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8</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9</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10</a:t>
            </a:fld>
            <a:endParaRPr lang="en-GB" dirty="0"/>
          </a:p>
        </p:txBody>
      </p:sp>
    </p:spTree>
    <p:extLst>
      <p:ext uri="{BB962C8B-B14F-4D97-AF65-F5344CB8AC3E}">
        <p14:creationId xmlns:p14="http://schemas.microsoft.com/office/powerpoint/2010/main" val="417436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8585126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415695238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10611381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6436072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05848527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40153747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9594610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5672315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8102897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37301866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376BA-DD5B-4D63-B75D-0223CC84084E}" type="datetimeFigureOut">
              <a:rPr lang="en-GB" smtClean="0"/>
              <a:t>08/07/2021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17395318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376BA-DD5B-4D63-B75D-0223CC84084E}" type="datetimeFigureOut">
              <a:rPr lang="en-GB" smtClean="0"/>
              <a:t>08/07/2021</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89ACA-FFBC-434F-99FE-07A50180814C}" type="slidenum">
              <a:rPr lang="en-GB" smtClean="0"/>
              <a:t>‹#›</a:t>
            </a:fld>
            <a:endParaRPr lang="en-GB" dirty="0"/>
          </a:p>
        </p:txBody>
      </p:sp>
    </p:spTree>
    <p:extLst>
      <p:ext uri="{BB962C8B-B14F-4D97-AF65-F5344CB8AC3E}">
        <p14:creationId xmlns:p14="http://schemas.microsoft.com/office/powerpoint/2010/main" val="17037589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gif"/><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the-tls.co.uk/" TargetMode="External"/><Relationship Id="rId5" Type="http://schemas.openxmlformats.org/officeDocument/2006/relationships/hyperlink" Target="https://www.bl.uk/" TargetMode="External"/><Relationship Id="rId4" Type="http://schemas.openxmlformats.org/officeDocument/2006/relationships/hyperlink" Target="https://smhsenglishdept.weebly.com/ks5-literature.htm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gif"/><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smhsenglishdept.weebly.com/ks5-literature.html" TargetMode="External"/><Relationship Id="rId5" Type="http://schemas.openxmlformats.org/officeDocument/2006/relationships/image" Target="../media/image35.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ocr.org.uk/qualifications/as-and-a-level/english-literature-h072-h472-from-2015/" TargetMode="External"/><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8.gi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4.gi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6.g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443256" y="2060848"/>
            <a:ext cx="6696744" cy="338437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GB" b="1" dirty="0" smtClean="0">
                <a:effectLst>
                  <a:outerShdw blurRad="38100" dist="38100" dir="2700000" algn="tl">
                    <a:srgbClr val="000000">
                      <a:alpha val="43137"/>
                    </a:srgbClr>
                  </a:outerShdw>
                </a:effectLst>
              </a:rPr>
              <a:t>Sixth Form Subject Taster</a:t>
            </a:r>
            <a:br>
              <a:rPr lang="en-GB" b="1" dirty="0" smtClean="0">
                <a:effectLst>
                  <a:outerShdw blurRad="38100" dist="38100" dir="2700000" algn="tl">
                    <a:srgbClr val="000000">
                      <a:alpha val="43137"/>
                    </a:srgbClr>
                  </a:outerShdw>
                </a:effectLst>
              </a:rPr>
            </a:br>
            <a:r>
              <a:rPr lang="en-GB" b="1" dirty="0" smtClean="0">
                <a:effectLst>
                  <a:outerShdw blurRad="38100" dist="38100" dir="2700000" algn="tl">
                    <a:srgbClr val="000000">
                      <a:alpha val="43137"/>
                    </a:srgbClr>
                  </a:outerShdw>
                </a:effectLst>
              </a:rPr>
              <a:t>A Level</a:t>
            </a:r>
            <a:br>
              <a:rPr lang="en-GB" b="1" dirty="0" smtClean="0">
                <a:effectLst>
                  <a:outerShdw blurRad="38100" dist="38100" dir="2700000" algn="tl">
                    <a:srgbClr val="000000">
                      <a:alpha val="43137"/>
                    </a:srgbClr>
                  </a:outerShdw>
                </a:effectLst>
              </a:rPr>
            </a:br>
            <a:r>
              <a:rPr lang="en-GB" b="1" dirty="0" smtClean="0">
                <a:effectLst>
                  <a:outerShdw blurRad="38100" dist="38100" dir="2700000" algn="tl">
                    <a:srgbClr val="000000">
                      <a:alpha val="43137"/>
                    </a:srgbClr>
                  </a:outerShdw>
                </a:effectLst>
              </a:rPr>
              <a:t>ENGLISH LITERATURE</a:t>
            </a:r>
            <a:br>
              <a:rPr lang="en-GB" b="1" dirty="0" smtClean="0">
                <a:effectLst>
                  <a:outerShdw blurRad="38100" dist="38100" dir="2700000" algn="tl">
                    <a:srgbClr val="000000">
                      <a:alpha val="43137"/>
                    </a:srgbClr>
                  </a:outerShdw>
                </a:effectLst>
              </a:rPr>
            </a:br>
            <a:r>
              <a:rPr lang="en-GB" b="1" dirty="0" smtClean="0">
                <a:effectLst>
                  <a:outerShdw blurRad="38100" dist="38100" dir="2700000" algn="tl">
                    <a:srgbClr val="000000">
                      <a:alpha val="43137"/>
                    </a:srgbClr>
                  </a:outerShdw>
                </a:effectLst>
              </a:rPr>
              <a:t>OCR</a:t>
            </a:r>
            <a:br>
              <a:rPr lang="en-GB" b="1" dirty="0" smtClean="0">
                <a:effectLst>
                  <a:outerShdw blurRad="38100" dist="38100" dir="2700000" algn="tl">
                    <a:srgbClr val="000000">
                      <a:alpha val="43137"/>
                    </a:srgbClr>
                  </a:outerShdw>
                </a:effectLst>
              </a:rPr>
            </a:br>
            <a:r>
              <a:rPr lang="en-GB" b="1" dirty="0" smtClean="0">
                <a:effectLst>
                  <a:outerShdw blurRad="38100" dist="38100" dir="2700000" algn="tl">
                    <a:srgbClr val="000000">
                      <a:alpha val="43137"/>
                    </a:srgbClr>
                  </a:outerShdw>
                </a:effectLst>
              </a:rPr>
              <a:t>H472</a:t>
            </a:r>
          </a:p>
        </p:txBody>
      </p:sp>
      <p:sp>
        <p:nvSpPr>
          <p:cNvPr id="2051" name="Content Placeholder 1"/>
          <p:cNvSpPr>
            <a:spLocks noGrp="1"/>
          </p:cNvSpPr>
          <p:nvPr>
            <p:ph type="subTitle" idx="1"/>
          </p:nvPr>
        </p:nvSpPr>
        <p:spPr bwMode="auto">
          <a:xfrm>
            <a:off x="1703512" y="5589240"/>
            <a:ext cx="4464496" cy="720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l">
              <a:spcBef>
                <a:spcPts val="0"/>
              </a:spcBef>
            </a:pPr>
            <a:r>
              <a:rPr lang="en-GB" sz="2800" dirty="0" smtClean="0"/>
              <a:t>Aspire – Challenge - Succeed</a:t>
            </a:r>
            <a:endParaRPr lang="en-GB" sz="2800" dirty="0"/>
          </a:p>
        </p:txBody>
      </p:sp>
      <p:sp>
        <p:nvSpPr>
          <p:cNvPr id="10" name="Subtitle 3"/>
          <p:cNvSpPr txBox="1">
            <a:spLocks/>
          </p:cNvSpPr>
          <p:nvPr/>
        </p:nvSpPr>
        <p:spPr bwMode="auto">
          <a:xfrm>
            <a:off x="407368" y="620688"/>
            <a:ext cx="7056784" cy="936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b="1" dirty="0">
                <a:effectLst>
                  <a:outerShdw blurRad="38100" dist="38100" dir="2700000" algn="tl">
                    <a:srgbClr val="000000">
                      <a:alpha val="43137"/>
                    </a:srgbClr>
                  </a:outerShdw>
                </a:effectLst>
              </a:rPr>
              <a:t>St Mary’s Sixth Form &amp; Leadership Centre</a:t>
            </a:r>
          </a:p>
        </p:txBody>
      </p:sp>
      <p:pic>
        <p:nvPicPr>
          <p:cNvPr id="4098" name="Picture 2" descr="T:\Staff Public\Staff\6th FORM\6th Form Open evening 23 Nov 16\6th Form gloss brochure photographs\E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2184" y="-1"/>
            <a:ext cx="4451937" cy="68604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10992544" y="50581"/>
            <a:ext cx="1127448" cy="57557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4585" y="6165304"/>
            <a:ext cx="487363" cy="487363"/>
          </a:xfrm>
          <a:prstGeom prst="rect">
            <a:avLst/>
          </a:prstGeom>
        </p:spPr>
      </p:pic>
    </p:spTree>
    <p:extLst>
      <p:ext uri="{BB962C8B-B14F-4D97-AF65-F5344CB8AC3E}">
        <p14:creationId xmlns:p14="http://schemas.microsoft.com/office/powerpoint/2010/main" val="315008019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1981200" y="214722"/>
            <a:ext cx="8229600" cy="8228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GB" sz="4000" b="1" dirty="0" smtClean="0">
                <a:effectLst>
                  <a:outerShdw blurRad="38100" dist="38100" dir="2700000" algn="tl">
                    <a:srgbClr val="000000">
                      <a:alpha val="43137"/>
                    </a:srgbClr>
                  </a:outerShdw>
                </a:effectLst>
              </a:rPr>
              <a:t>Independent Study</a:t>
            </a:r>
            <a:endParaRPr lang="en-GB" sz="4000" b="1" dirty="0">
              <a:effectLst>
                <a:outerShdw blurRad="38100" dist="38100" dir="2700000" algn="tl">
                  <a:srgbClr val="000000">
                    <a:alpha val="43137"/>
                  </a:srgbClr>
                </a:outerShdw>
              </a:effectLst>
            </a:endParaRPr>
          </a:p>
        </p:txBody>
      </p:sp>
      <p:sp>
        <p:nvSpPr>
          <p:cNvPr id="10243" name="Content Placeholder 2"/>
          <p:cNvSpPr>
            <a:spLocks noGrp="1"/>
          </p:cNvSpPr>
          <p:nvPr>
            <p:ph idx="1"/>
          </p:nvPr>
        </p:nvSpPr>
        <p:spPr bwMode="auto">
          <a:xfrm>
            <a:off x="4871864" y="1037588"/>
            <a:ext cx="7200800" cy="5472608"/>
          </a:xfrm>
          <a:solidFill>
            <a:schemeClr val="bg1">
              <a:alpha val="70000"/>
            </a:schemeClr>
          </a:solidFill>
          <a:extLst/>
        </p:spPr>
        <p:txBody>
          <a:bodyPr vert="horz" wrap="square" lIns="91440" tIns="45720" rIns="91440" bIns="45720" numCol="1" rtlCol="0" anchor="t" anchorCtr="0" compatLnSpc="1">
            <a:prstTxWarp prst="textNoShape">
              <a:avLst/>
            </a:prstTxWarp>
            <a:normAutofit/>
          </a:bodyPr>
          <a:lstStyle/>
          <a:p>
            <a:r>
              <a:rPr lang="en-GB" dirty="0" smtClean="0"/>
              <a:t>The hours spent in the classroom will not be enough to hit the grades that you will aspire to.</a:t>
            </a:r>
          </a:p>
          <a:p>
            <a:r>
              <a:rPr lang="en-GB" dirty="0" smtClean="0"/>
              <a:t>You will need to support your NEA with reading, researching and writing outside of the teaching hours.</a:t>
            </a:r>
          </a:p>
          <a:p>
            <a:r>
              <a:rPr lang="en-GB" dirty="0" smtClean="0"/>
              <a:t>You will need to read a wide range of literary criticism .</a:t>
            </a:r>
          </a:p>
          <a:p>
            <a:r>
              <a:rPr lang="en-GB" dirty="0" smtClean="0"/>
              <a:t>You will have mini independent projects to develop your presentation skills.</a:t>
            </a:r>
          </a:p>
        </p:txBody>
      </p:sp>
      <p:pic>
        <p:nvPicPr>
          <p:cNvPr id="11" name="Picture 10"/>
          <p:cNvPicPr>
            <a:picLocks noChangeAspect="1"/>
          </p:cNvPicPr>
          <p:nvPr/>
        </p:nvPicPr>
        <p:blipFill>
          <a:blip r:embed="rId5"/>
          <a:stretch>
            <a:fillRect/>
          </a:stretch>
        </p:blipFill>
        <p:spPr>
          <a:xfrm>
            <a:off x="10992544" y="50581"/>
            <a:ext cx="1127448" cy="575574"/>
          </a:xfrm>
          <a:prstGeom prst="rect">
            <a:avLst/>
          </a:prstGeom>
        </p:spPr>
      </p:pic>
      <p:pic>
        <p:nvPicPr>
          <p:cNvPr id="7170" name="Picture 2" descr="Image result for reading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344" y="1844824"/>
            <a:ext cx="4572000" cy="3363839"/>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51584" y="5661248"/>
            <a:ext cx="487363" cy="487363"/>
          </a:xfrm>
          <a:prstGeom prst="rect">
            <a:avLst/>
          </a:prstGeom>
        </p:spPr>
      </p:pic>
    </p:spTree>
    <p:extLst>
      <p:ext uri="{BB962C8B-B14F-4D97-AF65-F5344CB8AC3E}">
        <p14:creationId xmlns:p14="http://schemas.microsoft.com/office/powerpoint/2010/main" val="171196001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08" y="39959"/>
            <a:ext cx="10972800" cy="1143000"/>
          </a:xfrm>
        </p:spPr>
        <p:txBody>
          <a:bodyPr/>
          <a:lstStyle/>
          <a:p>
            <a:r>
              <a:rPr lang="en-GB" dirty="0"/>
              <a:t>R</a:t>
            </a:r>
            <a:r>
              <a:rPr lang="en-GB" dirty="0" smtClean="0"/>
              <a:t>esources and reading</a:t>
            </a:r>
            <a:endParaRPr lang="en-GB" dirty="0"/>
          </a:p>
        </p:txBody>
      </p:sp>
      <p:sp>
        <p:nvSpPr>
          <p:cNvPr id="8" name="Content Placeholder 7"/>
          <p:cNvSpPr>
            <a:spLocks noGrp="1"/>
          </p:cNvSpPr>
          <p:nvPr>
            <p:ph sz="half" idx="2"/>
          </p:nvPr>
        </p:nvSpPr>
        <p:spPr>
          <a:xfrm>
            <a:off x="120492" y="980728"/>
            <a:ext cx="7891283" cy="5760640"/>
          </a:xfrm>
        </p:spPr>
        <p:txBody>
          <a:bodyPr>
            <a:normAutofit/>
          </a:bodyPr>
          <a:lstStyle/>
          <a:p>
            <a:r>
              <a:rPr lang="en-GB" dirty="0" smtClean="0"/>
              <a:t>Your key texts will be provided for you but the</a:t>
            </a:r>
          </a:p>
          <a:p>
            <a:pPr marL="0" indent="0">
              <a:buNone/>
            </a:pPr>
            <a:r>
              <a:rPr lang="en-GB" dirty="0" smtClean="0"/>
              <a:t>    wider reading texts are available from the LRC.</a:t>
            </a:r>
          </a:p>
          <a:p>
            <a:r>
              <a:rPr lang="en-GB" dirty="0" smtClean="0"/>
              <a:t>You will need to engage with the English Department </a:t>
            </a:r>
            <a:r>
              <a:rPr lang="en-GB" dirty="0"/>
              <a:t>Website. </a:t>
            </a:r>
            <a:r>
              <a:rPr lang="en-GB" dirty="0">
                <a:hlinkClick r:id="rId4"/>
              </a:rPr>
              <a:t>https://</a:t>
            </a:r>
            <a:r>
              <a:rPr lang="en-GB" dirty="0" smtClean="0">
                <a:hlinkClick r:id="rId4"/>
              </a:rPr>
              <a:t>smhsenglishdept.weebly.com/ks5-literature.html</a:t>
            </a:r>
            <a:r>
              <a:rPr lang="en-GB" dirty="0" smtClean="0"/>
              <a:t> </a:t>
            </a:r>
          </a:p>
          <a:p>
            <a:r>
              <a:rPr lang="en-GB" dirty="0" smtClean="0"/>
              <a:t>You will be expected to read articles and blogs. There are a range of relevant essays and blogs on The British Library </a:t>
            </a:r>
            <a:r>
              <a:rPr lang="en-GB" dirty="0"/>
              <a:t>website. </a:t>
            </a:r>
            <a:r>
              <a:rPr lang="en-GB" dirty="0">
                <a:hlinkClick r:id="rId5"/>
              </a:rPr>
              <a:t>https://www.bl.uk</a:t>
            </a:r>
            <a:r>
              <a:rPr lang="en-GB" dirty="0" smtClean="0">
                <a:hlinkClick r:id="rId5"/>
              </a:rPr>
              <a:t>/</a:t>
            </a:r>
            <a:r>
              <a:rPr lang="en-GB" dirty="0" smtClean="0"/>
              <a:t> </a:t>
            </a:r>
          </a:p>
          <a:p>
            <a:r>
              <a:rPr lang="en-GB" dirty="0" smtClean="0"/>
              <a:t>The Times Literary Supplement has articles that will develop your literary knowledge.</a:t>
            </a:r>
          </a:p>
          <a:p>
            <a:r>
              <a:rPr lang="en-GB" dirty="0">
                <a:hlinkClick r:id="rId6"/>
              </a:rPr>
              <a:t>https://www.the-tls.co.uk</a:t>
            </a:r>
            <a:r>
              <a:rPr lang="en-GB" dirty="0" smtClean="0">
                <a:hlinkClick r:id="rId6"/>
              </a:rPr>
              <a:t>/</a:t>
            </a:r>
            <a:r>
              <a:rPr lang="en-GB" dirty="0" smtClean="0"/>
              <a:t> </a:t>
            </a:r>
          </a:p>
          <a:p>
            <a:endParaRPr lang="en-GB" dirty="0" smtClean="0"/>
          </a:p>
          <a:p>
            <a:endParaRPr lang="en-US" dirty="0"/>
          </a:p>
        </p:txBody>
      </p:sp>
      <p:pic>
        <p:nvPicPr>
          <p:cNvPr id="4" name="Content Placeholder 3"/>
          <p:cNvPicPr>
            <a:picLocks noGrp="1" noChangeAspect="1"/>
          </p:cNvPicPr>
          <p:nvPr>
            <p:ph sz="half" idx="1"/>
          </p:nvPr>
        </p:nvPicPr>
        <p:blipFill>
          <a:blip r:embed="rId7"/>
          <a:stretch>
            <a:fillRect/>
          </a:stretch>
        </p:blipFill>
        <p:spPr>
          <a:xfrm>
            <a:off x="8011775" y="-23529"/>
            <a:ext cx="4246882" cy="688152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04112" y="6165304"/>
            <a:ext cx="487363" cy="487363"/>
          </a:xfrm>
          <a:prstGeom prst="rect">
            <a:avLst/>
          </a:prstGeom>
        </p:spPr>
      </p:pic>
    </p:spTree>
    <p:extLst>
      <p:ext uri="{BB962C8B-B14F-4D97-AF65-F5344CB8AC3E}">
        <p14:creationId xmlns:p14="http://schemas.microsoft.com/office/powerpoint/2010/main" val="134435929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GB" b="1" dirty="0" smtClean="0"/>
              <a:t>Cross Curricular Links</a:t>
            </a:r>
          </a:p>
        </p:txBody>
      </p:sp>
      <p:sp>
        <p:nvSpPr>
          <p:cNvPr id="6" name="Content Placeholder 5"/>
          <p:cNvSpPr>
            <a:spLocks noGrp="1"/>
          </p:cNvSpPr>
          <p:nvPr>
            <p:ph sz="half" idx="2"/>
          </p:nvPr>
        </p:nvSpPr>
        <p:spPr>
          <a:xfrm>
            <a:off x="119336" y="1446238"/>
            <a:ext cx="7056784" cy="5112568"/>
          </a:xfrm>
          <a:solidFill>
            <a:srgbClr val="FFFF00"/>
          </a:solidFill>
        </p:spPr>
        <p:txBody>
          <a:bodyPr>
            <a:normAutofit fontScale="92500" lnSpcReduction="10000"/>
          </a:bodyPr>
          <a:lstStyle/>
          <a:p>
            <a:pPr marL="0" indent="0">
              <a:buNone/>
            </a:pPr>
            <a:r>
              <a:rPr lang="en-GB" b="1" dirty="0" smtClean="0">
                <a:solidFill>
                  <a:srgbClr val="002060"/>
                </a:solidFill>
              </a:rPr>
              <a:t>English Literature refer to elements of:</a:t>
            </a:r>
          </a:p>
          <a:p>
            <a:r>
              <a:rPr lang="en-GB" b="1" dirty="0" smtClean="0">
                <a:solidFill>
                  <a:srgbClr val="002060"/>
                </a:solidFill>
              </a:rPr>
              <a:t>Sociology- Gender issues, society and the way it treats certain genders or social groups.</a:t>
            </a:r>
          </a:p>
          <a:p>
            <a:r>
              <a:rPr lang="en-GB" b="1" dirty="0" smtClean="0">
                <a:solidFill>
                  <a:srgbClr val="002060"/>
                </a:solidFill>
              </a:rPr>
              <a:t>History- How history has impacted on literature over time. How roles and expectations have developed. The impact of historical events such as war, the French revolution, the swinging sixties, the industrial revolution on creativity.</a:t>
            </a:r>
          </a:p>
          <a:p>
            <a:r>
              <a:rPr lang="en-GB" b="1" dirty="0" smtClean="0">
                <a:solidFill>
                  <a:srgbClr val="002060"/>
                </a:solidFill>
              </a:rPr>
              <a:t>Psychology- Mental health issues, toxic relationships, representations of mental health. Psychoanalytical readings/ Freudian readings of texts.</a:t>
            </a:r>
          </a:p>
          <a:p>
            <a:r>
              <a:rPr lang="en-GB" b="1" dirty="0" smtClean="0">
                <a:solidFill>
                  <a:srgbClr val="002060"/>
                </a:solidFill>
              </a:rPr>
              <a:t>English Language- how language develops over time.</a:t>
            </a:r>
          </a:p>
          <a:p>
            <a:r>
              <a:rPr lang="en-GB" b="1" dirty="0" smtClean="0">
                <a:solidFill>
                  <a:srgbClr val="002060"/>
                </a:solidFill>
              </a:rPr>
              <a:t>Religious Studies- How biblical imagery/ intertextuality is seen in Victorian texts. </a:t>
            </a:r>
          </a:p>
          <a:p>
            <a:endParaRPr lang="en-GB" dirty="0" smtClean="0"/>
          </a:p>
          <a:p>
            <a:endParaRPr lang="en-GB" dirty="0"/>
          </a:p>
        </p:txBody>
      </p:sp>
      <p:pic>
        <p:nvPicPr>
          <p:cNvPr id="13" name="Picture 12"/>
          <p:cNvPicPr>
            <a:picLocks noChangeAspect="1"/>
          </p:cNvPicPr>
          <p:nvPr/>
        </p:nvPicPr>
        <p:blipFill>
          <a:blip r:embed="rId5"/>
          <a:stretch>
            <a:fillRect/>
          </a:stretch>
        </p:blipFill>
        <p:spPr>
          <a:xfrm>
            <a:off x="10992544" y="50581"/>
            <a:ext cx="1127448" cy="575574"/>
          </a:xfrm>
          <a:prstGeom prst="rect">
            <a:avLst/>
          </a:prstGeom>
        </p:spPr>
      </p:pic>
      <p:pic>
        <p:nvPicPr>
          <p:cNvPr id="8194" name="Picture 2" descr="https://bestanimations.com/Books/book-reading-words-flying-by-animated-gi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40108" y="1554250"/>
            <a:ext cx="4752975" cy="489654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318" y="5963431"/>
            <a:ext cx="487363" cy="487363"/>
          </a:xfrm>
          <a:prstGeom prst="rect">
            <a:avLst/>
          </a:prstGeom>
        </p:spPr>
      </p:pic>
    </p:spTree>
    <p:extLst>
      <p:ext uri="{BB962C8B-B14F-4D97-AF65-F5344CB8AC3E}">
        <p14:creationId xmlns:p14="http://schemas.microsoft.com/office/powerpoint/2010/main" val="62498587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bwMode="auto">
          <a:xfrm>
            <a:off x="335360" y="5237415"/>
            <a:ext cx="2042550" cy="1579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r>
              <a:rPr lang="en-GB" sz="3600" b="1" dirty="0" smtClean="0"/>
              <a:t>Post 18 Links</a:t>
            </a:r>
            <a:endParaRPr lang="en-GB" sz="3600" b="1" dirty="0"/>
          </a:p>
        </p:txBody>
      </p:sp>
      <p:sp>
        <p:nvSpPr>
          <p:cNvPr id="18436" name="Rectangle 7"/>
          <p:cNvSpPr>
            <a:spLocks noGrp="1" noChangeArrowheads="1"/>
          </p:cNvSpPr>
          <p:nvPr>
            <p:ph type="body" sz="half" idx="2"/>
          </p:nvPr>
        </p:nvSpPr>
        <p:spPr bwMode="auto">
          <a:xfrm>
            <a:off x="6171454" y="653990"/>
            <a:ext cx="5340539" cy="598002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eaLnBrk="1" hangingPunct="1">
              <a:buNone/>
            </a:pPr>
            <a:endParaRPr lang="en-GB" dirty="0" smtClean="0"/>
          </a:p>
          <a:p>
            <a:pPr marL="0" indent="0" eaLnBrk="1" hangingPunct="1">
              <a:buNone/>
            </a:pPr>
            <a:endParaRPr lang="en-GB" dirty="0" smtClean="0"/>
          </a:p>
        </p:txBody>
      </p:sp>
      <p:sp>
        <p:nvSpPr>
          <p:cNvPr id="2" name="TextBox 1"/>
          <p:cNvSpPr txBox="1"/>
          <p:nvPr/>
        </p:nvSpPr>
        <p:spPr>
          <a:xfrm>
            <a:off x="4583832" y="5301208"/>
            <a:ext cx="3600400" cy="369332"/>
          </a:xfrm>
          <a:prstGeom prst="rect">
            <a:avLst/>
          </a:prstGeom>
          <a:noFill/>
        </p:spPr>
        <p:txBody>
          <a:bodyPr wrap="square" rtlCol="0">
            <a:spAutoFit/>
          </a:bodyPr>
          <a:lstStyle/>
          <a:p>
            <a:endParaRPr lang="en-GB" dirty="0"/>
          </a:p>
        </p:txBody>
      </p:sp>
      <p:pic>
        <p:nvPicPr>
          <p:cNvPr id="15" name="Picture 14"/>
          <p:cNvPicPr>
            <a:picLocks noChangeAspect="1"/>
          </p:cNvPicPr>
          <p:nvPr/>
        </p:nvPicPr>
        <p:blipFill>
          <a:blip r:embed="rId5"/>
          <a:stretch>
            <a:fillRect/>
          </a:stretch>
        </p:blipFill>
        <p:spPr>
          <a:xfrm>
            <a:off x="10992544" y="50581"/>
            <a:ext cx="1127448" cy="575574"/>
          </a:xfrm>
          <a:prstGeom prst="rect">
            <a:avLst/>
          </a:prstGeom>
        </p:spPr>
      </p:pic>
      <p:pic>
        <p:nvPicPr>
          <p:cNvPr id="8" name="Content Placeholder 7"/>
          <p:cNvPicPr>
            <a:picLocks noGrp="1" noChangeAspect="1"/>
          </p:cNvPicPr>
          <p:nvPr>
            <p:ph sz="half" idx="1"/>
          </p:nvPr>
        </p:nvPicPr>
        <p:blipFill>
          <a:blip r:embed="rId6"/>
          <a:stretch>
            <a:fillRect/>
          </a:stretch>
        </p:blipFill>
        <p:spPr>
          <a:xfrm>
            <a:off x="3051135" y="4954249"/>
            <a:ext cx="9140935" cy="1989606"/>
          </a:xfrm>
          <a:prstGeom prst="rect">
            <a:avLst/>
          </a:prstGeom>
        </p:spPr>
      </p:pic>
      <p:pic>
        <p:nvPicPr>
          <p:cNvPr id="5" name="Picture 4"/>
          <p:cNvPicPr>
            <a:picLocks noChangeAspect="1"/>
          </p:cNvPicPr>
          <p:nvPr/>
        </p:nvPicPr>
        <p:blipFill>
          <a:blip r:embed="rId7"/>
          <a:stretch>
            <a:fillRect/>
          </a:stretch>
        </p:blipFill>
        <p:spPr>
          <a:xfrm>
            <a:off x="-28735" y="1"/>
            <a:ext cx="12220736" cy="4967026"/>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5432" y="4005064"/>
            <a:ext cx="487363" cy="487363"/>
          </a:xfrm>
          <a:prstGeom prst="rect">
            <a:avLst/>
          </a:prstGeom>
        </p:spPr>
      </p:pic>
    </p:spTree>
    <p:extLst>
      <p:ext uri="{BB962C8B-B14F-4D97-AF65-F5344CB8AC3E}">
        <p14:creationId xmlns:p14="http://schemas.microsoft.com/office/powerpoint/2010/main" val="16763716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191344" y="117202"/>
            <a:ext cx="109728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r>
              <a:rPr lang="en-US" b="1" dirty="0" smtClean="0"/>
              <a:t>Transition Tasks- the EMC booklet of tasks</a:t>
            </a:r>
          </a:p>
        </p:txBody>
      </p:sp>
      <p:pic>
        <p:nvPicPr>
          <p:cNvPr id="5" name="Content Placeholder 4"/>
          <p:cNvPicPr>
            <a:picLocks noGrp="1" noChangeAspect="1"/>
          </p:cNvPicPr>
          <p:nvPr>
            <p:ph sz="half" idx="1"/>
          </p:nvPr>
        </p:nvPicPr>
        <p:blipFill>
          <a:blip r:embed="rId5"/>
          <a:stretch>
            <a:fillRect/>
          </a:stretch>
        </p:blipFill>
        <p:spPr>
          <a:xfrm>
            <a:off x="99592" y="891574"/>
            <a:ext cx="6848900" cy="5800928"/>
          </a:xfrm>
          <a:prstGeom prst="rect">
            <a:avLst/>
          </a:prstGeom>
        </p:spPr>
      </p:pic>
      <p:sp>
        <p:nvSpPr>
          <p:cNvPr id="2" name="Rectangle 1"/>
          <p:cNvSpPr/>
          <p:nvPr/>
        </p:nvSpPr>
        <p:spPr>
          <a:xfrm>
            <a:off x="10235420" y="6453336"/>
            <a:ext cx="184731" cy="369332"/>
          </a:xfrm>
          <a:prstGeom prst="rect">
            <a:avLst/>
          </a:prstGeom>
        </p:spPr>
        <p:txBody>
          <a:bodyPr wrap="none">
            <a:spAutoFit/>
          </a:bodyPr>
          <a:lstStyle/>
          <a:p>
            <a:pPr algn="r"/>
            <a:endParaRPr lang="en-GB" i="1" dirty="0">
              <a:solidFill>
                <a:srgbClr val="8A0000"/>
              </a:solidFill>
            </a:endParaRPr>
          </a:p>
        </p:txBody>
      </p:sp>
      <p:pic>
        <p:nvPicPr>
          <p:cNvPr id="2051" name="Picture 3" descr="T:\Staff Public\Photos NEW\MARKETING\ZoeC School Images - 2018 Photo Shoot\Post 16\St_Marys_CofE_Dec17_2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2144" y="891574"/>
            <a:ext cx="4608512" cy="580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10992544" y="50581"/>
            <a:ext cx="1127448" cy="57557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80174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Staff Public\Photos NEW\MARKETING\Zoe Cooper Photog new Website Jan18\St_Mary's_CofE_Dec17_2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11" t="17065" r="-507" b="32237"/>
          <a:stretch/>
        </p:blipFill>
        <p:spPr bwMode="auto">
          <a:xfrm>
            <a:off x="32690" y="-3077"/>
            <a:ext cx="12534969" cy="68610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txBox="1">
            <a:spLocks/>
          </p:cNvSpPr>
          <p:nvPr/>
        </p:nvSpPr>
        <p:spPr>
          <a:xfrm>
            <a:off x="32690" y="6065912"/>
            <a:ext cx="12360696" cy="792088"/>
          </a:xfrm>
          <a:prstGeom prst="rect">
            <a:avLst/>
          </a:prstGeom>
          <a:solidFill>
            <a:schemeClr val="bg1"/>
          </a:solidFill>
          <a:effectLst/>
          <a:scene3d>
            <a:camera prst="orthographicFront"/>
            <a:lightRig rig="sunset" dir="t"/>
          </a:scene3d>
          <a:sp3d>
            <a:bevelT w="127000" prst="convex"/>
          </a:sp3d>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spcBef>
                <a:spcPts val="0"/>
              </a:spcBef>
            </a:pPr>
            <a:r>
              <a:rPr lang="en-GB" sz="2800" dirty="0" smtClean="0"/>
              <a:t>ASPIRE - CHALLENGE - SUCCEED</a:t>
            </a:r>
            <a:endParaRPr lang="en-GB" sz="2800" dirty="0"/>
          </a:p>
        </p:txBody>
      </p:sp>
      <p:sp>
        <p:nvSpPr>
          <p:cNvPr id="3" name="Rectangle 2"/>
          <p:cNvSpPr/>
          <p:nvPr/>
        </p:nvSpPr>
        <p:spPr>
          <a:xfrm>
            <a:off x="7276255" y="188640"/>
            <a:ext cx="5256584" cy="2707664"/>
          </a:xfrm>
          <a:prstGeom prst="rect">
            <a:avLst/>
          </a:prstGeom>
        </p:spPr>
        <p:txBody>
          <a:bodyPr wrap="square">
            <a:spAutoFit/>
          </a:bodyPr>
          <a:lstStyle/>
          <a:p>
            <a:pPr algn="ctr">
              <a:lnSpc>
                <a:spcPct val="110000"/>
              </a:lnSpc>
              <a:buClr>
                <a:schemeClr val="tx1"/>
              </a:buClr>
            </a:pPr>
            <a:endParaRPr lang="en-GB" sz="1050" i="1" dirty="0">
              <a:solidFill>
                <a:srgbClr val="FF0000"/>
              </a:solidFill>
            </a:endParaRPr>
          </a:p>
          <a:p>
            <a:pPr algn="ctr">
              <a:lnSpc>
                <a:spcPct val="110000"/>
              </a:lnSpc>
              <a:buClr>
                <a:schemeClr val="tx1"/>
              </a:buClr>
            </a:pPr>
            <a:r>
              <a:rPr lang="en-GB" sz="2400" b="1" dirty="0">
                <a:solidFill>
                  <a:schemeClr val="bg1"/>
                </a:solidFill>
              </a:rPr>
              <a:t>Follow us on @</a:t>
            </a:r>
            <a:r>
              <a:rPr lang="en-GB" sz="2400" b="1" dirty="0" err="1" smtClean="0">
                <a:solidFill>
                  <a:schemeClr val="bg1"/>
                </a:solidFill>
              </a:rPr>
              <a:t>SMHSixth</a:t>
            </a:r>
            <a:endParaRPr lang="en-GB" sz="2400" b="1" dirty="0" smtClean="0">
              <a:solidFill>
                <a:schemeClr val="bg1"/>
              </a:solidFill>
            </a:endParaRPr>
          </a:p>
          <a:p>
            <a:pPr algn="ctr">
              <a:lnSpc>
                <a:spcPct val="110000"/>
              </a:lnSpc>
              <a:buClr>
                <a:schemeClr val="tx1"/>
              </a:buClr>
            </a:pPr>
            <a:r>
              <a:rPr lang="en-GB" sz="2400" b="1" dirty="0" smtClean="0">
                <a:solidFill>
                  <a:schemeClr val="bg1"/>
                </a:solidFill>
              </a:rPr>
              <a:t>And</a:t>
            </a:r>
          </a:p>
          <a:p>
            <a:pPr algn="ctr">
              <a:lnSpc>
                <a:spcPct val="110000"/>
              </a:lnSpc>
              <a:buClr>
                <a:schemeClr val="tx1"/>
              </a:buClr>
            </a:pPr>
            <a:r>
              <a:rPr lang="en-GB" sz="2400" b="1" dirty="0">
                <a:solidFill>
                  <a:schemeClr val="bg1"/>
                </a:solidFill>
                <a:hlinkClick r:id="rId6"/>
              </a:rPr>
              <a:t>https://</a:t>
            </a:r>
            <a:r>
              <a:rPr lang="en-GB" sz="2400" b="1" dirty="0" smtClean="0">
                <a:solidFill>
                  <a:schemeClr val="bg1"/>
                </a:solidFill>
                <a:hlinkClick r:id="rId6"/>
              </a:rPr>
              <a:t>smhsenglishdept.weebly.com/ks5-literature.html</a:t>
            </a:r>
            <a:r>
              <a:rPr lang="en-GB" sz="2400" b="1" dirty="0" smtClean="0">
                <a:solidFill>
                  <a:schemeClr val="bg1"/>
                </a:solidFill>
              </a:rPr>
              <a:t>   </a:t>
            </a:r>
            <a:endParaRPr lang="en-GB" sz="2400" b="1" dirty="0">
              <a:solidFill>
                <a:schemeClr val="bg1"/>
              </a:solidFill>
            </a:endParaRPr>
          </a:p>
          <a:p>
            <a:pPr algn="ctr">
              <a:lnSpc>
                <a:spcPct val="110000"/>
              </a:lnSpc>
              <a:buClr>
                <a:schemeClr val="tx1"/>
              </a:buClr>
            </a:pPr>
            <a:endParaRPr lang="en-GB" sz="2400" b="1" dirty="0" smtClean="0">
              <a:solidFill>
                <a:schemeClr val="bg1"/>
              </a:solidFill>
            </a:endParaRPr>
          </a:p>
          <a:p>
            <a:pPr algn="ctr">
              <a:lnSpc>
                <a:spcPct val="110000"/>
              </a:lnSpc>
              <a:buClr>
                <a:schemeClr val="tx1"/>
              </a:buClr>
            </a:pPr>
            <a:endParaRPr lang="en-GB" sz="2400" b="1" dirty="0">
              <a:solidFill>
                <a:schemeClr val="bg1"/>
              </a:solidFill>
            </a:endParaRPr>
          </a:p>
        </p:txBody>
      </p:sp>
      <p:pic>
        <p:nvPicPr>
          <p:cNvPr id="13" name="Picture 12"/>
          <p:cNvPicPr>
            <a:picLocks noChangeAspect="1"/>
          </p:cNvPicPr>
          <p:nvPr/>
        </p:nvPicPr>
        <p:blipFill>
          <a:blip r:embed="rId7"/>
          <a:stretch>
            <a:fillRect/>
          </a:stretch>
        </p:blipFill>
        <p:spPr>
          <a:xfrm>
            <a:off x="10992544" y="50581"/>
            <a:ext cx="1127448" cy="57557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68408" y="2612017"/>
            <a:ext cx="487363" cy="487363"/>
          </a:xfrm>
          <a:prstGeom prst="rect">
            <a:avLst/>
          </a:prstGeom>
        </p:spPr>
      </p:pic>
    </p:spTree>
    <p:extLst>
      <p:ext uri="{BB962C8B-B14F-4D97-AF65-F5344CB8AC3E}">
        <p14:creationId xmlns:p14="http://schemas.microsoft.com/office/powerpoint/2010/main" val="209647257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168696" y="338368"/>
            <a:ext cx="1211999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4000" b="1" dirty="0" smtClean="0"/>
              <a:t>Course </a:t>
            </a:r>
            <a:r>
              <a:rPr lang="en-GB" sz="4000" b="1" dirty="0"/>
              <a:t>Breakdown</a:t>
            </a:r>
            <a:br>
              <a:rPr lang="en-GB" sz="4000" b="1" dirty="0"/>
            </a:br>
            <a:r>
              <a:rPr lang="en-GB" sz="1800" b="1" dirty="0">
                <a:hlinkClick r:id="rId5"/>
              </a:rPr>
              <a:t>https://www.ocr.org.uk/qualifications/as-and-a-level/english-literature-h072-h472-from-2015</a:t>
            </a:r>
            <a:r>
              <a:rPr lang="en-GB" sz="1800" b="1" dirty="0" smtClean="0">
                <a:hlinkClick r:id="rId5"/>
              </a:rPr>
              <a:t>/</a:t>
            </a:r>
            <a:r>
              <a:rPr lang="en-GB" sz="1800" b="1" dirty="0" smtClean="0"/>
              <a:t> </a:t>
            </a:r>
            <a:endParaRPr lang="en-GB" sz="1800" b="1" dirty="0"/>
          </a:p>
        </p:txBody>
      </p:sp>
      <p:pic>
        <p:nvPicPr>
          <p:cNvPr id="11" name="Picture 10"/>
          <p:cNvPicPr>
            <a:picLocks noChangeAspect="1"/>
          </p:cNvPicPr>
          <p:nvPr/>
        </p:nvPicPr>
        <p:blipFill>
          <a:blip r:embed="rId6"/>
          <a:stretch>
            <a:fillRect/>
          </a:stretch>
        </p:blipFill>
        <p:spPr>
          <a:xfrm>
            <a:off x="10465181" y="50580"/>
            <a:ext cx="1680943" cy="858139"/>
          </a:xfrm>
          <a:prstGeom prst="rect">
            <a:avLst/>
          </a:prstGeom>
        </p:spPr>
      </p:pic>
      <p:pic>
        <p:nvPicPr>
          <p:cNvPr id="7" name="Content Placeholder 6"/>
          <p:cNvPicPr>
            <a:picLocks noGrp="1" noChangeAspect="1"/>
          </p:cNvPicPr>
          <p:nvPr>
            <p:ph sz="half" idx="2"/>
          </p:nvPr>
        </p:nvPicPr>
        <p:blipFill>
          <a:blip r:embed="rId7"/>
          <a:stretch>
            <a:fillRect/>
          </a:stretch>
        </p:blipFill>
        <p:spPr>
          <a:xfrm>
            <a:off x="6096174" y="1412776"/>
            <a:ext cx="5952536" cy="4092674"/>
          </a:xfrm>
          <a:prstGeom prst="rect">
            <a:avLst/>
          </a:prstGeom>
        </p:spPr>
      </p:pic>
      <p:pic>
        <p:nvPicPr>
          <p:cNvPr id="6" name="Picture 5"/>
          <p:cNvPicPr>
            <a:picLocks noChangeAspect="1"/>
          </p:cNvPicPr>
          <p:nvPr/>
        </p:nvPicPr>
        <p:blipFill>
          <a:blip r:embed="rId8"/>
          <a:stretch>
            <a:fillRect/>
          </a:stretch>
        </p:blipFill>
        <p:spPr>
          <a:xfrm>
            <a:off x="318890" y="1412776"/>
            <a:ext cx="5572410" cy="5221290"/>
          </a:xfrm>
          <a:prstGeom prst="rect">
            <a:avLst/>
          </a:prstGeom>
        </p:spPr>
      </p:pic>
      <p:pic>
        <p:nvPicPr>
          <p:cNvPr id="1028" name="Picture 4" descr="Image result for book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1012" y="5100174"/>
            <a:ext cx="3967698" cy="1818666"/>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01230" y="6044801"/>
            <a:ext cx="487363" cy="487363"/>
          </a:xfrm>
          <a:prstGeom prst="rect">
            <a:avLst/>
          </a:prstGeom>
        </p:spPr>
      </p:pic>
    </p:spTree>
    <p:extLst>
      <p:ext uri="{BB962C8B-B14F-4D97-AF65-F5344CB8AC3E}">
        <p14:creationId xmlns:p14="http://schemas.microsoft.com/office/powerpoint/2010/main" val="1979813644"/>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9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2346" y="-1793"/>
            <a:ext cx="12179654"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smtClean="0">
                <a:solidFill>
                  <a:srgbClr val="FFFF00"/>
                </a:solidFill>
              </a:rPr>
              <a:t>Course Breakdown: Component 1</a:t>
            </a:r>
            <a:endParaRPr lang="en-GB" sz="3900" b="1" dirty="0">
              <a:solidFill>
                <a:srgbClr val="FFFF00"/>
              </a:solidFill>
            </a:endParaRPr>
          </a:p>
        </p:txBody>
      </p:sp>
      <p:pic>
        <p:nvPicPr>
          <p:cNvPr id="4" name="Content Placeholder 3"/>
          <p:cNvPicPr>
            <a:picLocks noGrp="1" noChangeAspect="1"/>
          </p:cNvPicPr>
          <p:nvPr>
            <p:ph sz="half" idx="1"/>
          </p:nvPr>
        </p:nvPicPr>
        <p:blipFill>
          <a:blip r:embed="rId5"/>
          <a:stretch>
            <a:fillRect/>
          </a:stretch>
        </p:blipFill>
        <p:spPr>
          <a:xfrm>
            <a:off x="119336" y="836712"/>
            <a:ext cx="8181975" cy="4191000"/>
          </a:xfrm>
          <a:prstGeom prst="rect">
            <a:avLst/>
          </a:prstGeom>
        </p:spPr>
      </p:pic>
      <p:pic>
        <p:nvPicPr>
          <p:cNvPr id="12" name="Picture 11"/>
          <p:cNvPicPr>
            <a:picLocks noChangeAspect="1"/>
          </p:cNvPicPr>
          <p:nvPr/>
        </p:nvPicPr>
        <p:blipFill>
          <a:blip r:embed="rId6"/>
          <a:stretch>
            <a:fillRect/>
          </a:stretch>
        </p:blipFill>
        <p:spPr>
          <a:xfrm>
            <a:off x="10992544" y="50581"/>
            <a:ext cx="1127448" cy="575574"/>
          </a:xfrm>
          <a:prstGeom prst="rect">
            <a:avLst/>
          </a:prstGeom>
        </p:spPr>
      </p:pic>
      <p:sp>
        <p:nvSpPr>
          <p:cNvPr id="5" name="TextBox 4"/>
          <p:cNvSpPr txBox="1"/>
          <p:nvPr/>
        </p:nvSpPr>
        <p:spPr>
          <a:xfrm>
            <a:off x="9452223" y="1628800"/>
            <a:ext cx="2664296" cy="1569660"/>
          </a:xfrm>
          <a:prstGeom prst="rect">
            <a:avLst/>
          </a:prstGeom>
          <a:solidFill>
            <a:srgbClr val="FFFF00"/>
          </a:solidFill>
        </p:spPr>
        <p:txBody>
          <a:bodyPr wrap="square" rtlCol="0">
            <a:spAutoFit/>
          </a:bodyPr>
          <a:lstStyle/>
          <a:p>
            <a:r>
              <a:rPr lang="en-GB" sz="3200" b="1" dirty="0" smtClean="0">
                <a:solidFill>
                  <a:srgbClr val="002060"/>
                </a:solidFill>
              </a:rPr>
              <a:t>Our chosen text is Twelfth Night</a:t>
            </a:r>
            <a:endParaRPr lang="en-US" sz="3200" b="1" dirty="0">
              <a:solidFill>
                <a:srgbClr val="002060"/>
              </a:solidFill>
            </a:endParaRPr>
          </a:p>
        </p:txBody>
      </p:sp>
      <p:sp>
        <p:nvSpPr>
          <p:cNvPr id="6" name="Left Arrow 5"/>
          <p:cNvSpPr/>
          <p:nvPr/>
        </p:nvSpPr>
        <p:spPr>
          <a:xfrm>
            <a:off x="8344669" y="2140124"/>
            <a:ext cx="1080120" cy="79208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twelfth nighti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68208" y="4494411"/>
            <a:ext cx="4197786" cy="2359156"/>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72064" y="5805264"/>
            <a:ext cx="487363" cy="487363"/>
          </a:xfrm>
          <a:prstGeom prst="rect">
            <a:avLst/>
          </a:prstGeom>
        </p:spPr>
      </p:pic>
    </p:spTree>
    <p:extLst>
      <p:ext uri="{BB962C8B-B14F-4D97-AF65-F5344CB8AC3E}">
        <p14:creationId xmlns:p14="http://schemas.microsoft.com/office/powerpoint/2010/main" val="88071324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2346" y="-1793"/>
            <a:ext cx="12179654"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smtClean="0">
                <a:solidFill>
                  <a:srgbClr val="FFFF00"/>
                </a:solidFill>
              </a:rPr>
              <a:t>Course Breakdown: Component 1</a:t>
            </a:r>
            <a:endParaRPr lang="en-GB" sz="3900" b="1" dirty="0">
              <a:solidFill>
                <a:srgbClr val="FFFF00"/>
              </a:solidFill>
            </a:endParaRPr>
          </a:p>
        </p:txBody>
      </p:sp>
      <p:pic>
        <p:nvPicPr>
          <p:cNvPr id="12" name="Picture 11"/>
          <p:cNvPicPr>
            <a:picLocks noChangeAspect="1"/>
          </p:cNvPicPr>
          <p:nvPr/>
        </p:nvPicPr>
        <p:blipFill>
          <a:blip r:embed="rId5"/>
          <a:stretch>
            <a:fillRect/>
          </a:stretch>
        </p:blipFill>
        <p:spPr>
          <a:xfrm>
            <a:off x="10992544" y="50581"/>
            <a:ext cx="1127448" cy="575574"/>
          </a:xfrm>
          <a:prstGeom prst="rect">
            <a:avLst/>
          </a:prstGeom>
        </p:spPr>
      </p:pic>
      <p:sp>
        <p:nvSpPr>
          <p:cNvPr id="5" name="TextBox 4"/>
          <p:cNvSpPr txBox="1"/>
          <p:nvPr/>
        </p:nvSpPr>
        <p:spPr>
          <a:xfrm>
            <a:off x="9452223" y="1628800"/>
            <a:ext cx="2664296" cy="5016758"/>
          </a:xfrm>
          <a:prstGeom prst="rect">
            <a:avLst/>
          </a:prstGeom>
          <a:solidFill>
            <a:srgbClr val="FFFF00"/>
          </a:solidFill>
        </p:spPr>
        <p:txBody>
          <a:bodyPr wrap="square" rtlCol="0">
            <a:spAutoFit/>
          </a:bodyPr>
          <a:lstStyle/>
          <a:p>
            <a:pPr algn="ctr"/>
            <a:r>
              <a:rPr lang="en-GB" sz="3200" b="1" dirty="0" smtClean="0">
                <a:solidFill>
                  <a:srgbClr val="002060"/>
                </a:solidFill>
              </a:rPr>
              <a:t>Our chosen texts are Henrik Ibsen’s A Doll’s House</a:t>
            </a:r>
          </a:p>
          <a:p>
            <a:pPr algn="ctr"/>
            <a:r>
              <a:rPr lang="en-GB" sz="3200" b="1" dirty="0" smtClean="0">
                <a:solidFill>
                  <a:srgbClr val="002060"/>
                </a:solidFill>
              </a:rPr>
              <a:t>&amp;</a:t>
            </a:r>
          </a:p>
          <a:p>
            <a:pPr algn="ctr"/>
            <a:r>
              <a:rPr lang="en-GB" sz="3200" b="1" dirty="0" smtClean="0">
                <a:solidFill>
                  <a:srgbClr val="002060"/>
                </a:solidFill>
              </a:rPr>
              <a:t>Christina Rossetti’s</a:t>
            </a:r>
          </a:p>
          <a:p>
            <a:pPr algn="ctr"/>
            <a:r>
              <a:rPr lang="en-GB" sz="3200" b="1" dirty="0" smtClean="0">
                <a:solidFill>
                  <a:srgbClr val="002060"/>
                </a:solidFill>
              </a:rPr>
              <a:t>Selected Poems</a:t>
            </a:r>
          </a:p>
          <a:p>
            <a:pPr algn="ctr"/>
            <a:r>
              <a:rPr lang="en-GB" sz="3200" b="1" dirty="0">
                <a:solidFill>
                  <a:srgbClr val="002060"/>
                </a:solidFill>
              </a:rPr>
              <a:t>.</a:t>
            </a:r>
            <a:endParaRPr lang="en-US" sz="3200" b="1" dirty="0">
              <a:solidFill>
                <a:srgbClr val="002060"/>
              </a:solidFill>
            </a:endParaRPr>
          </a:p>
        </p:txBody>
      </p:sp>
      <p:sp>
        <p:nvSpPr>
          <p:cNvPr id="6" name="Left Arrow 5"/>
          <p:cNvSpPr/>
          <p:nvPr/>
        </p:nvSpPr>
        <p:spPr>
          <a:xfrm>
            <a:off x="8372103" y="2060848"/>
            <a:ext cx="1080120" cy="79208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sz="half" idx="1"/>
          </p:nvPr>
        </p:nvPicPr>
        <p:blipFill>
          <a:blip r:embed="rId6"/>
          <a:stretch>
            <a:fillRect/>
          </a:stretch>
        </p:blipFill>
        <p:spPr>
          <a:xfrm>
            <a:off x="119336" y="836712"/>
            <a:ext cx="7920880" cy="5832648"/>
          </a:xfrm>
          <a:prstGeom prst="rect">
            <a:avLst/>
          </a:prstGeom>
        </p:spPr>
      </p:pic>
      <p:pic>
        <p:nvPicPr>
          <p:cNvPr id="7" name="Picture 6"/>
          <p:cNvPicPr>
            <a:picLocks noChangeAspect="1"/>
          </p:cNvPicPr>
          <p:nvPr/>
        </p:nvPicPr>
        <p:blipFill>
          <a:blip r:embed="rId7"/>
          <a:stretch>
            <a:fillRect/>
          </a:stretch>
        </p:blipFill>
        <p:spPr>
          <a:xfrm>
            <a:off x="8342655" y="5744647"/>
            <a:ext cx="1109568" cy="816935"/>
          </a:xfrm>
          <a:prstGeom prst="rect">
            <a:avLst/>
          </a:prstGeom>
        </p:spPr>
      </p:pic>
      <p:pic>
        <p:nvPicPr>
          <p:cNvPr id="3074" name="Picture 2" descr="https://i.pinimg.com/originals/9b/9d/a1/9b9da1968aacec7603f43bef04cbadbb.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519936" y="3825552"/>
            <a:ext cx="1838325" cy="2820006"/>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20566" y="5909432"/>
            <a:ext cx="487363" cy="487363"/>
          </a:xfrm>
          <a:prstGeom prst="rect">
            <a:avLst/>
          </a:prstGeom>
        </p:spPr>
      </p:pic>
    </p:spTree>
    <p:extLst>
      <p:ext uri="{BB962C8B-B14F-4D97-AF65-F5344CB8AC3E}">
        <p14:creationId xmlns:p14="http://schemas.microsoft.com/office/powerpoint/2010/main" val="357113673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10992544" y="50581"/>
            <a:ext cx="1127448" cy="575574"/>
          </a:xfrm>
          <a:prstGeom prst="rect">
            <a:avLst/>
          </a:prstGeom>
        </p:spPr>
      </p:pic>
      <p:sp>
        <p:nvSpPr>
          <p:cNvPr id="15" name="Rectangle 2"/>
          <p:cNvSpPr>
            <a:spLocks noGrp="1" noChangeArrowheads="1"/>
          </p:cNvSpPr>
          <p:nvPr>
            <p:ph type="title"/>
          </p:nvPr>
        </p:nvSpPr>
        <p:spPr bwMode="auto">
          <a:xfrm>
            <a:off x="0" y="30442"/>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smtClean="0">
                <a:solidFill>
                  <a:srgbClr val="FFFF00"/>
                </a:solidFill>
              </a:rPr>
              <a:t>Course Breakdown Component 2</a:t>
            </a:r>
            <a:endParaRPr lang="en-GB" sz="3900" b="1" dirty="0">
              <a:solidFill>
                <a:srgbClr val="FFFF00"/>
              </a:solidFill>
            </a:endParaRPr>
          </a:p>
        </p:txBody>
      </p:sp>
      <p:pic>
        <p:nvPicPr>
          <p:cNvPr id="4" name="Content Placeholder 3"/>
          <p:cNvPicPr>
            <a:picLocks noGrp="1" noChangeAspect="1"/>
          </p:cNvPicPr>
          <p:nvPr>
            <p:ph sz="half" idx="1"/>
          </p:nvPr>
        </p:nvPicPr>
        <p:blipFill>
          <a:blip r:embed="rId6"/>
          <a:stretch>
            <a:fillRect/>
          </a:stretch>
        </p:blipFill>
        <p:spPr>
          <a:xfrm>
            <a:off x="191344" y="908720"/>
            <a:ext cx="4171950" cy="3067050"/>
          </a:xfrm>
          <a:prstGeom prst="rect">
            <a:avLst/>
          </a:prstGeom>
        </p:spPr>
      </p:pic>
      <p:pic>
        <p:nvPicPr>
          <p:cNvPr id="6" name="Picture 5"/>
          <p:cNvPicPr>
            <a:picLocks noChangeAspect="1"/>
          </p:cNvPicPr>
          <p:nvPr/>
        </p:nvPicPr>
        <p:blipFill>
          <a:blip r:embed="rId7"/>
          <a:stretch>
            <a:fillRect/>
          </a:stretch>
        </p:blipFill>
        <p:spPr>
          <a:xfrm>
            <a:off x="219919" y="4149080"/>
            <a:ext cx="4143375" cy="2124075"/>
          </a:xfrm>
          <a:prstGeom prst="rect">
            <a:avLst/>
          </a:prstGeom>
        </p:spPr>
      </p:pic>
      <p:pic>
        <p:nvPicPr>
          <p:cNvPr id="7" name="Picture 6"/>
          <p:cNvPicPr>
            <a:picLocks noChangeAspect="1"/>
          </p:cNvPicPr>
          <p:nvPr/>
        </p:nvPicPr>
        <p:blipFill>
          <a:blip r:embed="rId8"/>
          <a:stretch>
            <a:fillRect/>
          </a:stretch>
        </p:blipFill>
        <p:spPr>
          <a:xfrm>
            <a:off x="5087888" y="2199668"/>
            <a:ext cx="6882759" cy="4475792"/>
          </a:xfrm>
          <a:prstGeom prst="rect">
            <a:avLst/>
          </a:prstGeom>
        </p:spPr>
      </p:pic>
      <p:pic>
        <p:nvPicPr>
          <p:cNvPr id="8" name="Picture 7"/>
          <p:cNvPicPr>
            <a:picLocks noChangeAspect="1"/>
          </p:cNvPicPr>
          <p:nvPr/>
        </p:nvPicPr>
        <p:blipFill>
          <a:blip r:embed="rId9"/>
          <a:stretch>
            <a:fillRect/>
          </a:stretch>
        </p:blipFill>
        <p:spPr>
          <a:xfrm>
            <a:off x="8454781" y="1056668"/>
            <a:ext cx="3371850" cy="485775"/>
          </a:xfrm>
          <a:prstGeom prst="rect">
            <a:avLst/>
          </a:prstGeom>
        </p:spPr>
      </p:pic>
      <p:cxnSp>
        <p:nvCxnSpPr>
          <p:cNvPr id="11" name="Straight Arrow Connector 10"/>
          <p:cNvCxnSpPr/>
          <p:nvPr/>
        </p:nvCxnSpPr>
        <p:spPr>
          <a:xfrm flipH="1">
            <a:off x="1703512" y="1425668"/>
            <a:ext cx="2851126" cy="49116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54638" y="819334"/>
            <a:ext cx="3499585" cy="1077218"/>
          </a:xfrm>
          <a:prstGeom prst="rect">
            <a:avLst/>
          </a:prstGeom>
          <a:solidFill>
            <a:srgbClr val="FFFF00"/>
          </a:solidFill>
        </p:spPr>
        <p:txBody>
          <a:bodyPr wrap="square" rtlCol="0">
            <a:spAutoFit/>
          </a:bodyPr>
          <a:lstStyle/>
          <a:p>
            <a:r>
              <a:rPr lang="en-GB" sz="3200" b="1" dirty="0" smtClean="0">
                <a:solidFill>
                  <a:srgbClr val="002060"/>
                </a:solidFill>
              </a:rPr>
              <a:t>Our chosen topic is</a:t>
            </a:r>
          </a:p>
          <a:p>
            <a:r>
              <a:rPr lang="en-GB" sz="3200" b="1" dirty="0" smtClean="0">
                <a:solidFill>
                  <a:srgbClr val="002060"/>
                </a:solidFill>
              </a:rPr>
              <a:t>The Gothic</a:t>
            </a:r>
            <a:endParaRPr lang="en-US" sz="3200" b="1" dirty="0">
              <a:solidFill>
                <a:srgbClr val="002060"/>
              </a:solidFill>
            </a:endParaRPr>
          </a:p>
        </p:txBody>
      </p:sp>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2586" y="5785792"/>
            <a:ext cx="487363" cy="487363"/>
          </a:xfrm>
          <a:prstGeom prst="rect">
            <a:avLst/>
          </a:prstGeom>
        </p:spPr>
      </p:pic>
    </p:spTree>
    <p:extLst>
      <p:ext uri="{BB962C8B-B14F-4D97-AF65-F5344CB8AC3E}">
        <p14:creationId xmlns:p14="http://schemas.microsoft.com/office/powerpoint/2010/main" val="289030184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68"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4"/>
          <a:stretch>
            <a:fillRect/>
          </a:stretch>
        </p:blipFill>
        <p:spPr>
          <a:xfrm>
            <a:off x="6240016" y="1540350"/>
            <a:ext cx="3610163" cy="2188839"/>
          </a:xfrm>
          <a:prstGeom prst="rect">
            <a:avLst/>
          </a:prstGeom>
        </p:spPr>
      </p:pic>
      <p:pic>
        <p:nvPicPr>
          <p:cNvPr id="6" name="Content Placeholder 5"/>
          <p:cNvPicPr>
            <a:picLocks noGrp="1" noChangeAspect="1"/>
          </p:cNvPicPr>
          <p:nvPr>
            <p:ph sz="half" idx="2"/>
          </p:nvPr>
        </p:nvPicPr>
        <p:blipFill>
          <a:blip r:embed="rId5"/>
          <a:stretch>
            <a:fillRect/>
          </a:stretch>
        </p:blipFill>
        <p:spPr>
          <a:xfrm>
            <a:off x="177576" y="151926"/>
            <a:ext cx="5899830" cy="6328799"/>
          </a:xfrm>
          <a:prstGeom prst="rect">
            <a:avLst/>
          </a:prstGeom>
        </p:spPr>
      </p:pic>
      <p:pic>
        <p:nvPicPr>
          <p:cNvPr id="2050" name="Picture 2" descr="Image result for dracula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39616" y="4394516"/>
            <a:ext cx="5555976" cy="22736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28248" y="3633454"/>
            <a:ext cx="3590925" cy="3190875"/>
          </a:xfrm>
          <a:prstGeom prst="rect">
            <a:avLst/>
          </a:prstGeom>
        </p:spPr>
      </p:pic>
      <p:pic>
        <p:nvPicPr>
          <p:cNvPr id="2052" name="Picture 4" descr="Image result for frankenstein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456512" y="-27082"/>
            <a:ext cx="3759693" cy="2015921"/>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20536" y="2660367"/>
            <a:ext cx="487363" cy="487363"/>
          </a:xfrm>
          <a:prstGeom prst="rect">
            <a:avLst/>
          </a:prstGeom>
        </p:spPr>
      </p:pic>
    </p:spTree>
    <p:extLst>
      <p:ext uri="{BB962C8B-B14F-4D97-AF65-F5344CB8AC3E}">
        <p14:creationId xmlns:p14="http://schemas.microsoft.com/office/powerpoint/2010/main" val="259597201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5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stretch>
            <a:fillRect/>
          </a:stretch>
        </p:blipFill>
        <p:spPr>
          <a:xfrm>
            <a:off x="10992544" y="50581"/>
            <a:ext cx="1127448" cy="575574"/>
          </a:xfrm>
          <a:prstGeom prst="rect">
            <a:avLst/>
          </a:prstGeom>
        </p:spPr>
      </p:pic>
      <p:sp>
        <p:nvSpPr>
          <p:cNvPr id="15" name="Rectangle 2"/>
          <p:cNvSpPr>
            <a:spLocks noGrp="1" noChangeArrowheads="1"/>
          </p:cNvSpPr>
          <p:nvPr>
            <p:ph type="title"/>
          </p:nvPr>
        </p:nvSpPr>
        <p:spPr bwMode="auto">
          <a:xfrm>
            <a:off x="17838" y="0"/>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r>
              <a:rPr lang="en-GB" sz="3900" b="1" dirty="0" smtClean="0">
                <a:solidFill>
                  <a:srgbClr val="FFFF00"/>
                </a:solidFill>
              </a:rPr>
              <a:t>Course </a:t>
            </a:r>
            <a:r>
              <a:rPr lang="en-GB" sz="3900" b="1" dirty="0">
                <a:solidFill>
                  <a:srgbClr val="FFFF00"/>
                </a:solidFill>
              </a:rPr>
              <a:t>Breakdown: Component </a:t>
            </a:r>
            <a:r>
              <a:rPr lang="en-GB" sz="3900" b="1" dirty="0" smtClean="0">
                <a:solidFill>
                  <a:srgbClr val="FFFF00"/>
                </a:solidFill>
              </a:rPr>
              <a:t>3- NEA</a:t>
            </a:r>
            <a:br>
              <a:rPr lang="en-GB" sz="3900" b="1" dirty="0" smtClean="0">
                <a:solidFill>
                  <a:srgbClr val="FFFF00"/>
                </a:solidFill>
              </a:rPr>
            </a:br>
            <a:r>
              <a:rPr lang="en-GB" sz="3900" b="1" dirty="0" smtClean="0">
                <a:solidFill>
                  <a:srgbClr val="FFFF00"/>
                </a:solidFill>
              </a:rPr>
              <a:t>                                                  Literature post-1900</a:t>
            </a:r>
            <a:endParaRPr lang="en-GB" sz="3900" b="1" dirty="0">
              <a:solidFill>
                <a:srgbClr val="FFFF00"/>
              </a:solidFill>
            </a:endParaRPr>
          </a:p>
        </p:txBody>
      </p:sp>
      <p:sp>
        <p:nvSpPr>
          <p:cNvPr id="2" name="Content Placeholder 1"/>
          <p:cNvSpPr>
            <a:spLocks noGrp="1"/>
          </p:cNvSpPr>
          <p:nvPr>
            <p:ph sz="quarter" idx="4"/>
          </p:nvPr>
        </p:nvSpPr>
        <p:spPr/>
        <p:txBody>
          <a:bodyPr/>
          <a:lstStyle/>
          <a:p>
            <a:endParaRPr lang="en-US"/>
          </a:p>
        </p:txBody>
      </p:sp>
      <p:pic>
        <p:nvPicPr>
          <p:cNvPr id="7" name="Content Placeholder 6"/>
          <p:cNvPicPr>
            <a:picLocks noGrp="1" noChangeAspect="1"/>
          </p:cNvPicPr>
          <p:nvPr>
            <p:ph sz="half" idx="2"/>
          </p:nvPr>
        </p:nvPicPr>
        <p:blipFill>
          <a:blip r:embed="rId6"/>
          <a:stretch>
            <a:fillRect/>
          </a:stretch>
        </p:blipFill>
        <p:spPr>
          <a:xfrm>
            <a:off x="191344" y="692696"/>
            <a:ext cx="4608512" cy="5902233"/>
          </a:xfrm>
          <a:prstGeom prst="rect">
            <a:avLst/>
          </a:prstGeom>
        </p:spPr>
      </p:pic>
      <p:pic>
        <p:nvPicPr>
          <p:cNvPr id="8" name="Picture 7"/>
          <p:cNvPicPr>
            <a:picLocks noChangeAspect="1"/>
          </p:cNvPicPr>
          <p:nvPr/>
        </p:nvPicPr>
        <p:blipFill>
          <a:blip r:embed="rId7"/>
          <a:stretch>
            <a:fillRect/>
          </a:stretch>
        </p:blipFill>
        <p:spPr>
          <a:xfrm>
            <a:off x="6218915" y="1303066"/>
            <a:ext cx="5586139" cy="2518841"/>
          </a:xfrm>
          <a:prstGeom prst="rect">
            <a:avLst/>
          </a:prstGeom>
        </p:spPr>
      </p:pic>
      <p:pic>
        <p:nvPicPr>
          <p:cNvPr id="9" name="Picture 8"/>
          <p:cNvPicPr>
            <a:picLocks noChangeAspect="1"/>
          </p:cNvPicPr>
          <p:nvPr/>
        </p:nvPicPr>
        <p:blipFill>
          <a:blip r:embed="rId8"/>
          <a:stretch>
            <a:fillRect/>
          </a:stretch>
        </p:blipFill>
        <p:spPr>
          <a:xfrm>
            <a:off x="6233387" y="3701654"/>
            <a:ext cx="5571667" cy="2304256"/>
          </a:xfrm>
          <a:prstGeom prst="rect">
            <a:avLst/>
          </a:prstGeom>
        </p:spPr>
      </p:pic>
      <p:pic>
        <p:nvPicPr>
          <p:cNvPr id="5122" name="Picture 2" descr="See the source imag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35484" y="5714999"/>
            <a:ext cx="495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21355" y="3156449"/>
            <a:ext cx="487363" cy="487363"/>
          </a:xfrm>
          <a:prstGeom prst="rect">
            <a:avLst/>
          </a:prstGeom>
        </p:spPr>
      </p:pic>
    </p:spTree>
    <p:extLst>
      <p:ext uri="{BB962C8B-B14F-4D97-AF65-F5344CB8AC3E}">
        <p14:creationId xmlns:p14="http://schemas.microsoft.com/office/powerpoint/2010/main" val="26556764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stretch>
            <a:fillRect/>
          </a:stretch>
        </p:blipFill>
        <p:spPr>
          <a:xfrm>
            <a:off x="10992544" y="50581"/>
            <a:ext cx="1127448" cy="575574"/>
          </a:xfrm>
          <a:prstGeom prst="rect">
            <a:avLst/>
          </a:prstGeom>
        </p:spPr>
      </p:pic>
      <p:sp>
        <p:nvSpPr>
          <p:cNvPr id="17" name="Rectangle 2"/>
          <p:cNvSpPr txBox="1">
            <a:spLocks noChangeArrowheads="1"/>
          </p:cNvSpPr>
          <p:nvPr/>
        </p:nvSpPr>
        <p:spPr bwMode="auto">
          <a:xfrm>
            <a:off x="3068403" y="626155"/>
            <a:ext cx="1219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900" b="1" dirty="0" smtClean="0"/>
              <a:t>NEA REQUIREMENTS</a:t>
            </a:r>
            <a:endParaRPr lang="en-GB" sz="3900" b="1" dirty="0"/>
          </a:p>
        </p:txBody>
      </p:sp>
      <p:pic>
        <p:nvPicPr>
          <p:cNvPr id="7" name="Picture 6"/>
          <p:cNvPicPr>
            <a:picLocks noChangeAspect="1"/>
          </p:cNvPicPr>
          <p:nvPr/>
        </p:nvPicPr>
        <p:blipFill>
          <a:blip r:embed="rId6"/>
          <a:stretch>
            <a:fillRect/>
          </a:stretch>
        </p:blipFill>
        <p:spPr>
          <a:xfrm>
            <a:off x="119336" y="59100"/>
            <a:ext cx="6515100" cy="6629400"/>
          </a:xfrm>
          <a:prstGeom prst="rect">
            <a:avLst/>
          </a:prstGeom>
        </p:spPr>
      </p:pic>
      <p:pic>
        <p:nvPicPr>
          <p:cNvPr id="6146" name="Picture 2" descr="Image result for books gif"/>
          <p:cNvPicPr>
            <a:picLocks noGrp="1" noChangeAspect="1" noChangeArrowheads="1" noCrop="1"/>
          </p:cNvPicPr>
          <p:nvPr>
            <p:ph sz="quarter" idx="4"/>
          </p:nvPr>
        </p:nvPicPr>
        <p:blipFill>
          <a:blip r:embed="rId7">
            <a:extLst>
              <a:ext uri="{28A0092B-C50C-407E-A947-70E740481C1C}">
                <a14:useLocalDpi xmlns:a14="http://schemas.microsoft.com/office/drawing/2010/main" val="0"/>
              </a:ext>
            </a:extLst>
          </a:blip>
          <a:srcRect/>
          <a:stretch>
            <a:fillRect/>
          </a:stretch>
        </p:blipFill>
        <p:spPr bwMode="auto">
          <a:xfrm>
            <a:off x="7032104" y="1916832"/>
            <a:ext cx="47625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1424" y="5589240"/>
            <a:ext cx="487363" cy="487363"/>
          </a:xfrm>
          <a:prstGeom prst="rect">
            <a:avLst/>
          </a:prstGeom>
        </p:spPr>
      </p:pic>
    </p:spTree>
    <p:extLst>
      <p:ext uri="{BB962C8B-B14F-4D97-AF65-F5344CB8AC3E}">
        <p14:creationId xmlns:p14="http://schemas.microsoft.com/office/powerpoint/2010/main" val="359833151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72851" y="775175"/>
            <a:ext cx="7776864" cy="6070046"/>
          </a:xfrm>
        </p:spPr>
        <p:txBody>
          <a:bodyPr>
            <a:noAutofit/>
          </a:bodyPr>
          <a:lstStyle/>
          <a:p>
            <a:pPr marL="0" indent="0">
              <a:buNone/>
            </a:pPr>
            <a:r>
              <a:rPr lang="en-GB" b="1" dirty="0" smtClean="0"/>
              <a:t>You will have a mixture of ways of learning.</a:t>
            </a:r>
          </a:p>
          <a:p>
            <a:pPr marL="0" indent="0">
              <a:buNone/>
            </a:pPr>
            <a:endParaRPr lang="en-GB" b="1" dirty="0" smtClean="0"/>
          </a:p>
          <a:p>
            <a:pPr marL="0" indent="0">
              <a:buNone/>
            </a:pPr>
            <a:r>
              <a:rPr lang="en-GB" b="1" dirty="0" smtClean="0"/>
              <a:t>Some will be directed research, some will be independent writing but a majority of it will be class-based, teacher lead learning. You will watch a variety of productions of Twelfth Night and tune in to some on-line lectures.</a:t>
            </a:r>
            <a:endParaRPr lang="en-GB" b="1" dirty="0"/>
          </a:p>
          <a:p>
            <a:pPr marL="0" indent="0">
              <a:buNone/>
            </a:pPr>
            <a:endParaRPr lang="en-GB" b="1" dirty="0"/>
          </a:p>
          <a:p>
            <a:pPr marL="0" indent="0">
              <a:buNone/>
            </a:pPr>
            <a:r>
              <a:rPr lang="en-GB" b="1" dirty="0" smtClean="0"/>
              <a:t>There will be lots of opportunity to develop your essay writing skills and an important part of developing these skills is to scrutinise exemplar responses and mark schemes.</a:t>
            </a:r>
          </a:p>
          <a:p>
            <a:pPr marL="0" indent="0">
              <a:buNone/>
            </a:pPr>
            <a:endParaRPr lang="en-GB" b="1" dirty="0"/>
          </a:p>
          <a:p>
            <a:pPr marL="0" indent="0">
              <a:buNone/>
            </a:pPr>
            <a:r>
              <a:rPr lang="en-GB" b="1" dirty="0" smtClean="0"/>
              <a:t>Wider reading is essential in order to develop an understanding of conventions and context. Critical theory will be a vital part of understanding texts at a deeper level.</a:t>
            </a:r>
          </a:p>
          <a:p>
            <a:pPr marL="0" indent="0">
              <a:buNone/>
            </a:pPr>
            <a:endParaRPr lang="en-GB" b="1" dirty="0"/>
          </a:p>
        </p:txBody>
      </p:sp>
      <p:pic>
        <p:nvPicPr>
          <p:cNvPr id="12" name="Picture 11"/>
          <p:cNvPicPr>
            <a:picLocks noChangeAspect="1"/>
          </p:cNvPicPr>
          <p:nvPr/>
        </p:nvPicPr>
        <p:blipFill>
          <a:blip r:embed="rId5"/>
          <a:stretch>
            <a:fillRect/>
          </a:stretch>
        </p:blipFill>
        <p:spPr>
          <a:xfrm>
            <a:off x="10992544" y="50581"/>
            <a:ext cx="1127448" cy="575574"/>
          </a:xfrm>
          <a:prstGeom prst="rect">
            <a:avLst/>
          </a:prstGeom>
        </p:spPr>
      </p:pic>
      <p:sp>
        <p:nvSpPr>
          <p:cNvPr id="15" name="Rectangle 2"/>
          <p:cNvSpPr txBox="1">
            <a:spLocks noChangeArrowheads="1"/>
          </p:cNvSpPr>
          <p:nvPr/>
        </p:nvSpPr>
        <p:spPr bwMode="auto">
          <a:xfrm>
            <a:off x="0" y="30442"/>
            <a:ext cx="1219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900" b="1" dirty="0" smtClean="0"/>
              <a:t>Mode of Study</a:t>
            </a:r>
            <a:endParaRPr lang="en-GB" sz="3900" b="1" dirty="0"/>
          </a:p>
        </p:txBody>
      </p:sp>
      <p:pic>
        <p:nvPicPr>
          <p:cNvPr id="4" name="Picture 3"/>
          <p:cNvPicPr>
            <a:picLocks noChangeAspect="1"/>
          </p:cNvPicPr>
          <p:nvPr/>
        </p:nvPicPr>
        <p:blipFill rotWithShape="1">
          <a:blip r:embed="rId6"/>
          <a:srcRect l="24099" r="44579" b="13250"/>
          <a:stretch/>
        </p:blipFill>
        <p:spPr>
          <a:xfrm>
            <a:off x="8364082" y="671322"/>
            <a:ext cx="3744416" cy="5949280"/>
          </a:xfrm>
          <a:prstGeom prst="rect">
            <a:avLst/>
          </a:prstGeom>
          <a:ln>
            <a:solidFill>
              <a:schemeClr val="tx1"/>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0096" y="789171"/>
            <a:ext cx="487363" cy="487363"/>
          </a:xfrm>
          <a:prstGeom prst="rect">
            <a:avLst/>
          </a:prstGeom>
        </p:spPr>
      </p:pic>
    </p:spTree>
    <p:extLst>
      <p:ext uri="{BB962C8B-B14F-4D97-AF65-F5344CB8AC3E}">
        <p14:creationId xmlns:p14="http://schemas.microsoft.com/office/powerpoint/2010/main" val="359833151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1947B751483F4B91732CC615FB5B66" ma:contentTypeVersion="10" ma:contentTypeDescription="Create a new document." ma:contentTypeScope="" ma:versionID="3438d099f61ea1f20c01ff08787b2c9a">
  <xsd:schema xmlns:xsd="http://www.w3.org/2001/XMLSchema" xmlns:xs="http://www.w3.org/2001/XMLSchema" xmlns:p="http://schemas.microsoft.com/office/2006/metadata/properties" xmlns:ns2="64ad5651-337a-4bae-b986-24d43b427f00" targetNamespace="http://schemas.microsoft.com/office/2006/metadata/properties" ma:root="true" ma:fieldsID="69033605869fde7973e7ce52e2f5eefe" ns2:_="">
    <xsd:import namespace="64ad5651-337a-4bae-b986-24d43b427f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ad5651-337a-4bae-b986-24d43b42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9B3593-C983-4F40-959B-71B3325962BE}"/>
</file>

<file path=customXml/itemProps2.xml><?xml version="1.0" encoding="utf-8"?>
<ds:datastoreItem xmlns:ds="http://schemas.openxmlformats.org/officeDocument/2006/customXml" ds:itemID="{D9F6CFD2-A115-404E-AE51-CC84BC529FDC}">
  <ds:schemaRefs>
    <ds:schemaRef ds:uri="http://schemas.microsoft.com/sharepoint/v3/contenttype/forms"/>
  </ds:schemaRefs>
</ds:datastoreItem>
</file>

<file path=customXml/itemProps3.xml><?xml version="1.0" encoding="utf-8"?>
<ds:datastoreItem xmlns:ds="http://schemas.openxmlformats.org/officeDocument/2006/customXml" ds:itemID="{2C66F090-943E-40D9-96AB-08F294ECAF9B}">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schemas.microsoft.com/office/2006/metadata/properties"/>
    <ds:schemaRef ds:uri="c40e15ad-22f8-4309-b89b-93ca4750ec6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7796</TotalTime>
  <Words>512</Words>
  <Application>Microsoft Office PowerPoint</Application>
  <PresentationFormat>Widescreen</PresentationFormat>
  <Paragraphs>65</Paragraphs>
  <Slides>15</Slides>
  <Notes>13</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Sixth Form Subject Taster A Level ENGLISH LITERATURE OCR H472</vt:lpstr>
      <vt:lpstr>Course Breakdown https://www.ocr.org.uk/qualifications/as-and-a-level/english-literature-h072-h472-from-2015/ </vt:lpstr>
      <vt:lpstr>Course Breakdown: Component 1</vt:lpstr>
      <vt:lpstr>Course Breakdown: Component 1</vt:lpstr>
      <vt:lpstr>Course Breakdown Component 2</vt:lpstr>
      <vt:lpstr>PowerPoint Presentation</vt:lpstr>
      <vt:lpstr>Course Breakdown: Component 3- NEA                                                   Literature post-1900</vt:lpstr>
      <vt:lpstr>PowerPoint Presentation</vt:lpstr>
      <vt:lpstr>PowerPoint Presentation</vt:lpstr>
      <vt:lpstr>Independent Study</vt:lpstr>
      <vt:lpstr>Resources and reading</vt:lpstr>
      <vt:lpstr>Cross Curricular Links</vt:lpstr>
      <vt:lpstr>Post 18 Links</vt:lpstr>
      <vt:lpstr>Transition Tasks- the EMC booklet of tasks</vt:lpstr>
      <vt:lpstr>PowerPoint Presentation</vt:lpstr>
    </vt:vector>
  </TitlesOfParts>
  <Company>St Mary's CE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Mr. Warner</dc:creator>
  <cp:lastModifiedBy>Caroline Grounds</cp:lastModifiedBy>
  <cp:revision>258</cp:revision>
  <cp:lastPrinted>2012-11-13T17:47:27Z</cp:lastPrinted>
  <dcterms:created xsi:type="dcterms:W3CDTF">2012-06-17T09:58:49Z</dcterms:created>
  <dcterms:modified xsi:type="dcterms:W3CDTF">2021-07-08T07:50:59Z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0x010100EF1947B751483F4B91732CC615FB5B66</vt:lpwstr>
  </property>
</Properties>
</file>