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463" r:id="rId2"/>
    <p:sldId id="472" r:id="rId3"/>
    <p:sldId id="459" r:id="rId4"/>
    <p:sldId id="466" r:id="rId5"/>
    <p:sldId id="468" r:id="rId6"/>
    <p:sldId id="469" r:id="rId7"/>
    <p:sldId id="470" r:id="rId8"/>
    <p:sldId id="435" r:id="rId9"/>
    <p:sldId id="445" r:id="rId10"/>
    <p:sldId id="454" r:id="rId11"/>
  </p:sldIdLst>
  <p:sldSz cx="12192000" cy="6858000"/>
  <p:notesSz cx="6864350" cy="9996488"/>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4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6" autoAdjust="0"/>
    <p:restoredTop sz="73756" autoAdjust="0"/>
  </p:normalViewPr>
  <p:slideViewPr>
    <p:cSldViewPr>
      <p:cViewPr varScale="1">
        <p:scale>
          <a:sx n="79" d="100"/>
          <a:sy n="79" d="100"/>
        </p:scale>
        <p:origin x="306"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50" y="-96"/>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a:p>
        </p:txBody>
      </p:sp>
      <p:sp>
        <p:nvSpPr>
          <p:cNvPr id="3" name="Date Placeholder 2"/>
          <p:cNvSpPr>
            <a:spLocks noGrp="1"/>
          </p:cNvSpPr>
          <p:nvPr>
            <p:ph type="dt" sz="quarter" idx="1"/>
          </p:nvPr>
        </p:nvSpPr>
        <p:spPr>
          <a:xfrm>
            <a:off x="3888212" y="0"/>
            <a:ext cx="2974551" cy="499825"/>
          </a:xfrm>
          <a:prstGeom prst="rect">
            <a:avLst/>
          </a:prstGeom>
        </p:spPr>
        <p:txBody>
          <a:bodyPr vert="horz" lIns="92181" tIns="46090" rIns="92181" bIns="46090" rtlCol="0"/>
          <a:lstStyle>
            <a:lvl1pPr algn="r">
              <a:defRPr sz="1200"/>
            </a:lvl1pPr>
          </a:lstStyle>
          <a:p>
            <a:fld id="{E39ADCB5-0700-4749-B254-0063BFF1E458}" type="datetimeFigureOut">
              <a:rPr lang="en-GB" smtClean="0"/>
              <a:t>18/11/2021</a:t>
            </a:fld>
            <a:endParaRPr lang="en-GB"/>
          </a:p>
        </p:txBody>
      </p:sp>
      <p:sp>
        <p:nvSpPr>
          <p:cNvPr id="4" name="Footer Placeholder 3"/>
          <p:cNvSpPr>
            <a:spLocks noGrp="1"/>
          </p:cNvSpPr>
          <p:nvPr>
            <p:ph type="ftr" sz="quarter" idx="2"/>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a:p>
        </p:txBody>
      </p:sp>
      <p:sp>
        <p:nvSpPr>
          <p:cNvPr id="5" name="Slide Number Placeholder 4"/>
          <p:cNvSpPr>
            <a:spLocks noGrp="1"/>
          </p:cNvSpPr>
          <p:nvPr>
            <p:ph type="sldNum" sz="quarter" idx="3"/>
          </p:nvPr>
        </p:nvSpPr>
        <p:spPr>
          <a:xfrm>
            <a:off x="3888212" y="9494928"/>
            <a:ext cx="2974551" cy="499825"/>
          </a:xfrm>
          <a:prstGeom prst="rect">
            <a:avLst/>
          </a:prstGeom>
        </p:spPr>
        <p:txBody>
          <a:bodyPr vert="horz" lIns="92181" tIns="46090" rIns="92181" bIns="46090" rtlCol="0" anchor="b"/>
          <a:lstStyle>
            <a:lvl1pPr algn="r">
              <a:defRPr sz="1200"/>
            </a:lvl1pPr>
          </a:lstStyle>
          <a:p>
            <a:fld id="{A07BCE41-F9E2-4F34-9799-0C82993176C6}" type="slidenum">
              <a:rPr lang="en-GB" smtClean="0"/>
              <a:t>‹#›</a:t>
            </a:fld>
            <a:endParaRPr lang="en-GB"/>
          </a:p>
        </p:txBody>
      </p:sp>
    </p:spTree>
    <p:extLst>
      <p:ext uri="{BB962C8B-B14F-4D97-AF65-F5344CB8AC3E}">
        <p14:creationId xmlns:p14="http://schemas.microsoft.com/office/powerpoint/2010/main" val="3165423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4551" cy="499825"/>
          </a:xfrm>
          <a:prstGeom prst="rect">
            <a:avLst/>
          </a:prstGeom>
        </p:spPr>
        <p:txBody>
          <a:bodyPr vert="horz" lIns="92181" tIns="46090" rIns="92181" bIns="46090" rtlCol="0"/>
          <a:lstStyle>
            <a:lvl1pPr algn="l">
              <a:defRPr sz="1200"/>
            </a:lvl1pPr>
          </a:lstStyle>
          <a:p>
            <a:endParaRPr lang="en-GB" dirty="0"/>
          </a:p>
        </p:txBody>
      </p:sp>
      <p:sp>
        <p:nvSpPr>
          <p:cNvPr id="3" name="Date Placeholder 2"/>
          <p:cNvSpPr>
            <a:spLocks noGrp="1"/>
          </p:cNvSpPr>
          <p:nvPr>
            <p:ph type="dt" idx="1"/>
          </p:nvPr>
        </p:nvSpPr>
        <p:spPr>
          <a:xfrm>
            <a:off x="3888212" y="0"/>
            <a:ext cx="2974551" cy="499825"/>
          </a:xfrm>
          <a:prstGeom prst="rect">
            <a:avLst/>
          </a:prstGeom>
        </p:spPr>
        <p:txBody>
          <a:bodyPr vert="horz" lIns="92181" tIns="46090" rIns="92181" bIns="46090" rtlCol="0"/>
          <a:lstStyle>
            <a:lvl1pPr algn="r">
              <a:defRPr sz="1200"/>
            </a:lvl1pPr>
          </a:lstStyle>
          <a:p>
            <a:fld id="{4BCABEDD-50E8-4E5B-8703-EC0CE7C0BB35}" type="datetimeFigureOut">
              <a:rPr lang="en-GB" smtClean="0"/>
              <a:t>18/11/2021</a:t>
            </a:fld>
            <a:endParaRPr lang="en-GB" dirty="0"/>
          </a:p>
        </p:txBody>
      </p:sp>
      <p:sp>
        <p:nvSpPr>
          <p:cNvPr id="4" name="Slide Image Placeholder 3"/>
          <p:cNvSpPr>
            <a:spLocks noGrp="1" noRot="1" noChangeAspect="1"/>
          </p:cNvSpPr>
          <p:nvPr>
            <p:ph type="sldImg" idx="2"/>
          </p:nvPr>
        </p:nvSpPr>
        <p:spPr>
          <a:xfrm>
            <a:off x="100013" y="749300"/>
            <a:ext cx="6664325" cy="3749675"/>
          </a:xfrm>
          <a:prstGeom prst="rect">
            <a:avLst/>
          </a:prstGeom>
          <a:noFill/>
          <a:ln w="12700">
            <a:solidFill>
              <a:prstClr val="black"/>
            </a:solidFill>
          </a:ln>
        </p:spPr>
        <p:txBody>
          <a:bodyPr vert="horz" lIns="92181" tIns="46090" rIns="92181" bIns="46090" rtlCol="0" anchor="ctr"/>
          <a:lstStyle/>
          <a:p>
            <a:endParaRPr lang="en-GB" dirty="0"/>
          </a:p>
        </p:txBody>
      </p:sp>
      <p:sp>
        <p:nvSpPr>
          <p:cNvPr id="5" name="Notes Placeholder 4"/>
          <p:cNvSpPr>
            <a:spLocks noGrp="1"/>
          </p:cNvSpPr>
          <p:nvPr>
            <p:ph type="body" sz="quarter" idx="3"/>
          </p:nvPr>
        </p:nvSpPr>
        <p:spPr>
          <a:xfrm>
            <a:off x="686436" y="4748334"/>
            <a:ext cx="5491480" cy="4498419"/>
          </a:xfrm>
          <a:prstGeom prst="rect">
            <a:avLst/>
          </a:prstGeom>
        </p:spPr>
        <p:txBody>
          <a:bodyPr vert="horz" lIns="92181" tIns="46090" rIns="92181" bIns="46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94928"/>
            <a:ext cx="2974551" cy="499825"/>
          </a:xfrm>
          <a:prstGeom prst="rect">
            <a:avLst/>
          </a:prstGeom>
        </p:spPr>
        <p:txBody>
          <a:bodyPr vert="horz" lIns="92181" tIns="46090" rIns="92181" bIns="4609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8212" y="9494928"/>
            <a:ext cx="2974551" cy="499825"/>
          </a:xfrm>
          <a:prstGeom prst="rect">
            <a:avLst/>
          </a:prstGeom>
        </p:spPr>
        <p:txBody>
          <a:bodyPr vert="horz" lIns="92181" tIns="46090" rIns="92181" bIns="46090" rtlCol="0" anchor="b"/>
          <a:lstStyle>
            <a:lvl1pPr algn="r">
              <a:defRPr sz="1200"/>
            </a:lvl1pPr>
          </a:lstStyle>
          <a:p>
            <a:fld id="{072CA82C-0A84-4F0A-AE37-97207DA0807C}" type="slidenum">
              <a:rPr lang="en-GB" smtClean="0"/>
              <a:t>‹#›</a:t>
            </a:fld>
            <a:endParaRPr lang="en-GB" dirty="0"/>
          </a:p>
        </p:txBody>
      </p:sp>
    </p:spTree>
    <p:extLst>
      <p:ext uri="{BB962C8B-B14F-4D97-AF65-F5344CB8AC3E}">
        <p14:creationId xmlns:p14="http://schemas.microsoft.com/office/powerpoint/2010/main" val="3458472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1</a:t>
            </a:fld>
            <a:endParaRPr lang="en-GB" dirty="0"/>
          </a:p>
        </p:txBody>
      </p:sp>
    </p:spTree>
    <p:extLst>
      <p:ext uri="{BB962C8B-B14F-4D97-AF65-F5344CB8AC3E}">
        <p14:creationId xmlns:p14="http://schemas.microsoft.com/office/powerpoint/2010/main" val="226041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3</a:t>
            </a:fld>
            <a:endParaRPr lang="en-GB" dirty="0"/>
          </a:p>
        </p:txBody>
      </p:sp>
    </p:spTree>
    <p:extLst>
      <p:ext uri="{BB962C8B-B14F-4D97-AF65-F5344CB8AC3E}">
        <p14:creationId xmlns:p14="http://schemas.microsoft.com/office/powerpoint/2010/main" val="265924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r>
              <a:rPr lang="en-GB" dirty="0"/>
              <a:t>All students joining the sixth form are entitled to a number</a:t>
            </a:r>
            <a:r>
              <a:rPr lang="en-GB" baseline="0" dirty="0"/>
              <a:t> of items that will support their learning.</a:t>
            </a:r>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4</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2CA82C-0A84-4F0A-AE37-97207DA0807C}" type="slidenum">
              <a:rPr lang="en-GB" smtClean="0"/>
              <a:t>5</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72CA82C-0A84-4F0A-AE37-97207DA0807C}" type="slidenum">
              <a:rPr lang="en-GB" smtClean="0"/>
              <a:t>6</a:t>
            </a:fld>
            <a:endParaRPr lang="en-GB" dirty="0"/>
          </a:p>
        </p:txBody>
      </p:sp>
    </p:spTree>
    <p:extLst>
      <p:ext uri="{BB962C8B-B14F-4D97-AF65-F5344CB8AC3E}">
        <p14:creationId xmlns:p14="http://schemas.microsoft.com/office/powerpoint/2010/main" val="402133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72CA82C-0A84-4F0A-AE37-97207DA0807C}" type="slidenum">
              <a:rPr lang="en-GB" smtClean="0"/>
              <a:t>7</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72CA82C-0A84-4F0A-AE37-97207DA0807C}" type="slidenum">
              <a:rPr lang="en-GB" smtClean="0"/>
              <a:t>8</a:t>
            </a:fld>
            <a:endParaRPr lang="en-GB" dirty="0"/>
          </a:p>
        </p:txBody>
      </p:sp>
    </p:spTree>
    <p:extLst>
      <p:ext uri="{BB962C8B-B14F-4D97-AF65-F5344CB8AC3E}">
        <p14:creationId xmlns:p14="http://schemas.microsoft.com/office/powerpoint/2010/main" val="2226899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72CA82C-0A84-4F0A-AE37-97207DA0807C}" type="slidenum">
              <a:rPr lang="en-GB" smtClean="0"/>
              <a:t>9</a:t>
            </a:fld>
            <a:endParaRPr lang="en-GB" dirty="0"/>
          </a:p>
        </p:txBody>
      </p:sp>
    </p:spTree>
    <p:extLst>
      <p:ext uri="{BB962C8B-B14F-4D97-AF65-F5344CB8AC3E}">
        <p14:creationId xmlns:p14="http://schemas.microsoft.com/office/powerpoint/2010/main" val="232740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3" y="749300"/>
            <a:ext cx="6664325" cy="37496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72CA82C-0A84-4F0A-AE37-97207DA0807C}" type="slidenum">
              <a:rPr lang="en-GB" smtClean="0"/>
              <a:t>10</a:t>
            </a:fld>
            <a:endParaRPr lang="en-GB" dirty="0"/>
          </a:p>
        </p:txBody>
      </p:sp>
    </p:spTree>
    <p:extLst>
      <p:ext uri="{BB962C8B-B14F-4D97-AF65-F5344CB8AC3E}">
        <p14:creationId xmlns:p14="http://schemas.microsoft.com/office/powerpoint/2010/main" val="78463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8585126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1569523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10611381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6436072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0584852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40153747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9594610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5672315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8102897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37301866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D376BA-DD5B-4D63-B75D-0223CC84084E}" type="datetimeFigureOut">
              <a:rPr lang="en-GB" smtClean="0"/>
              <a:t>18/11/2021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C89ACA-FFBC-434F-99FE-07A50180814C}" type="slidenum">
              <a:rPr lang="en-GB" smtClean="0"/>
              <a:t>‹#›</a:t>
            </a:fld>
            <a:endParaRPr lang="en-GB" dirty="0"/>
          </a:p>
        </p:txBody>
      </p:sp>
    </p:spTree>
    <p:extLst>
      <p:ext uri="{BB962C8B-B14F-4D97-AF65-F5344CB8AC3E}">
        <p14:creationId xmlns:p14="http://schemas.microsoft.com/office/powerpoint/2010/main" val="21739531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376BA-DD5B-4D63-B75D-0223CC84084E}" type="datetimeFigureOut">
              <a:rPr lang="en-GB" smtClean="0"/>
              <a:t>18/11/2021</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89ACA-FFBC-434F-99FE-07A50180814C}" type="slidenum">
              <a:rPr lang="en-GB" smtClean="0"/>
              <a:t>‹#›</a:t>
            </a:fld>
            <a:endParaRPr lang="en-GB" dirty="0"/>
          </a:p>
        </p:txBody>
      </p:sp>
    </p:spTree>
    <p:extLst>
      <p:ext uri="{BB962C8B-B14F-4D97-AF65-F5344CB8AC3E}">
        <p14:creationId xmlns:p14="http://schemas.microsoft.com/office/powerpoint/2010/main" val="17037589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443256" y="2060848"/>
            <a:ext cx="6696744" cy="33843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GB" b="1" dirty="0" smtClean="0">
                <a:effectLst>
                  <a:outerShdw blurRad="38100" dist="38100" dir="2700000" algn="tl">
                    <a:srgbClr val="000000">
                      <a:alpha val="43137"/>
                    </a:srgbClr>
                  </a:outerShdw>
                </a:effectLst>
              </a:rPr>
              <a:t>A </a:t>
            </a:r>
            <a:r>
              <a:rPr lang="en-GB" b="1" dirty="0">
                <a:effectLst>
                  <a:outerShdw blurRad="38100" dist="38100" dir="2700000" algn="tl">
                    <a:srgbClr val="000000">
                      <a:alpha val="43137"/>
                    </a:srgbClr>
                  </a:outerShdw>
                </a:effectLst>
              </a:rPr>
              <a:t>Level</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Further Mathematics</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Edexcel </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9FM0</a:t>
            </a:r>
          </a:p>
        </p:txBody>
      </p:sp>
      <p:sp>
        <p:nvSpPr>
          <p:cNvPr id="10" name="Subtitle 3"/>
          <p:cNvSpPr txBox="1">
            <a:spLocks/>
          </p:cNvSpPr>
          <p:nvPr/>
        </p:nvSpPr>
        <p:spPr bwMode="auto">
          <a:xfrm>
            <a:off x="407368" y="620688"/>
            <a:ext cx="7056784" cy="936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400" b="1" dirty="0">
                <a:effectLst>
                  <a:outerShdw blurRad="38100" dist="38100" dir="2700000" algn="tl">
                    <a:srgbClr val="000000">
                      <a:alpha val="43137"/>
                    </a:srgbClr>
                  </a:outerShdw>
                </a:effectLst>
              </a:rPr>
              <a:t>St Mary’s Sixth Form &amp; Leadership Centre</a:t>
            </a:r>
          </a:p>
        </p:txBody>
      </p:sp>
      <p:pic>
        <p:nvPicPr>
          <p:cNvPr id="4098" name="Picture 2" descr="T:\Staff Public\Staff\6th FORM\6th Form Open evening 23 Nov 16\6th Form gloss brochure photographs\E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184" y="-1"/>
            <a:ext cx="4451937" cy="6860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11" name="Content Placeholder 1">
            <a:extLst>
              <a:ext uri="{FF2B5EF4-FFF2-40B4-BE49-F238E27FC236}">
                <a16:creationId xmlns:a16="http://schemas.microsoft.com/office/drawing/2014/main" id="{7CC0B051-09D5-40A5-BA05-F54C3A76C298}"/>
              </a:ext>
            </a:extLst>
          </p:cNvPr>
          <p:cNvSpPr txBox="1">
            <a:spLocks/>
          </p:cNvSpPr>
          <p:nvPr/>
        </p:nvSpPr>
        <p:spPr bwMode="auto">
          <a:xfrm>
            <a:off x="1199456" y="5589240"/>
            <a:ext cx="5256584" cy="720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GB" sz="2800" dirty="0"/>
              <a:t>‘Everyone is equal, everyone deserves the best’</a:t>
            </a:r>
          </a:p>
        </p:txBody>
      </p:sp>
      <p:pic>
        <p:nvPicPr>
          <p:cNvPr id="8" name="Picture 7">
            <a:extLst>
              <a:ext uri="{FF2B5EF4-FFF2-40B4-BE49-F238E27FC236}">
                <a16:creationId xmlns:a16="http://schemas.microsoft.com/office/drawing/2014/main" id="{861580F9-F764-49EB-96E5-0B1742937151}"/>
              </a:ext>
            </a:extLst>
          </p:cNvPr>
          <p:cNvPicPr>
            <a:picLocks noChangeAspect="1"/>
          </p:cNvPicPr>
          <p:nvPr/>
        </p:nvPicPr>
        <p:blipFill>
          <a:blip r:embed="rId7"/>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3150080190"/>
      </p:ext>
    </p:extLst>
  </p:cSld>
  <p:clrMapOvr>
    <a:masterClrMapping/>
  </p:clrMapOvr>
  <mc:AlternateContent xmlns:mc="http://schemas.openxmlformats.org/markup-compatibility/2006" xmlns:p14="http://schemas.microsoft.com/office/powerpoint/2010/main">
    <mc:Choice Requires="p14">
      <p:transition spd="slow" p14:dur="1750" advTm="42601">
        <p:fade/>
      </p:transition>
    </mc:Choice>
    <mc:Fallback xmlns="">
      <p:transition spd="slow" advTm="42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Staff Public\Photos NEW\MARKETING\Zoe Cooper Photog new Website Jan18\St_Mary's_CofE_Dec17_2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11" t="17065" r="-507" b="32237"/>
          <a:stretch/>
        </p:blipFill>
        <p:spPr bwMode="auto">
          <a:xfrm>
            <a:off x="0" y="-3077"/>
            <a:ext cx="12534969" cy="68610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txBox="1">
            <a:spLocks/>
          </p:cNvSpPr>
          <p:nvPr/>
        </p:nvSpPr>
        <p:spPr>
          <a:xfrm>
            <a:off x="32690" y="6065912"/>
            <a:ext cx="12360696" cy="792088"/>
          </a:xfrm>
          <a:prstGeom prst="rect">
            <a:avLst/>
          </a:prstGeom>
          <a:solidFill>
            <a:schemeClr val="bg1"/>
          </a:solidFill>
          <a:effectLst/>
          <a:scene3d>
            <a:camera prst="orthographicFront"/>
            <a:lightRig rig="sunset" dir="t"/>
          </a:scene3d>
          <a:sp3d>
            <a:bevelT w="127000" prst="convex"/>
          </a:sp3d>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spcBef>
                <a:spcPts val="0"/>
              </a:spcBef>
            </a:pPr>
            <a:r>
              <a:rPr lang="en-GB" sz="2800" dirty="0"/>
              <a:t>‘Everyone is equal, everyone deserves the best’</a:t>
            </a:r>
          </a:p>
        </p:txBody>
      </p:sp>
      <p:sp>
        <p:nvSpPr>
          <p:cNvPr id="3" name="Rectangle 2"/>
          <p:cNvSpPr/>
          <p:nvPr/>
        </p:nvSpPr>
        <p:spPr>
          <a:xfrm>
            <a:off x="7968208" y="476672"/>
            <a:ext cx="5256584" cy="676339"/>
          </a:xfrm>
          <a:prstGeom prst="rect">
            <a:avLst/>
          </a:prstGeom>
        </p:spPr>
        <p:txBody>
          <a:bodyPr wrap="square">
            <a:spAutoFit/>
          </a:bodyPr>
          <a:lstStyle/>
          <a:p>
            <a:pPr algn="ctr">
              <a:lnSpc>
                <a:spcPct val="110000"/>
              </a:lnSpc>
              <a:buClr>
                <a:schemeClr val="tx1"/>
              </a:buClr>
            </a:pPr>
            <a:endParaRPr lang="en-GB" sz="1050" i="1" dirty="0">
              <a:solidFill>
                <a:srgbClr val="FF0000"/>
              </a:solidFill>
            </a:endParaRPr>
          </a:p>
          <a:p>
            <a:pPr algn="ctr">
              <a:lnSpc>
                <a:spcPct val="110000"/>
              </a:lnSpc>
              <a:buClr>
                <a:schemeClr val="tx1"/>
              </a:buClr>
            </a:pPr>
            <a:r>
              <a:rPr lang="en-GB" sz="2400" b="1" dirty="0">
                <a:solidFill>
                  <a:schemeClr val="bg1"/>
                </a:solidFill>
              </a:rPr>
              <a:t>Follow us on @</a:t>
            </a:r>
            <a:r>
              <a:rPr lang="en-GB" sz="2400" b="1" dirty="0" err="1">
                <a:solidFill>
                  <a:schemeClr val="bg1"/>
                </a:solidFill>
              </a:rPr>
              <a:t>SMHSixth</a:t>
            </a:r>
            <a:r>
              <a:rPr lang="en-GB" sz="2400" b="1" dirty="0">
                <a:solidFill>
                  <a:schemeClr val="bg1"/>
                </a:solidFill>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33D13BEC-071D-44C2-87E6-F7401F4C61E5}"/>
              </a:ext>
            </a:extLst>
          </p:cNvPr>
          <p:cNvPicPr>
            <a:picLocks noChangeAspect="1"/>
          </p:cNvPicPr>
          <p:nvPr/>
        </p:nvPicPr>
        <p:blipFill>
          <a:blip r:embed="rId7"/>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2096472571"/>
      </p:ext>
    </p:extLst>
  </p:cSld>
  <p:clrMapOvr>
    <a:masterClrMapping/>
  </p:clrMapOvr>
  <mc:AlternateContent xmlns:mc="http://schemas.openxmlformats.org/markup-compatibility/2006" xmlns:p14="http://schemas.microsoft.com/office/powerpoint/2010/main">
    <mc:Choice Requires="p14">
      <p:transition spd="slow" p14:dur="1750" advTm="19778">
        <p:fade/>
      </p:transition>
    </mc:Choice>
    <mc:Fallback xmlns="">
      <p:transition spd="slow" advTm="19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5378-671E-4EFC-8A22-E06351F50AD8}"/>
              </a:ext>
            </a:extLst>
          </p:cNvPr>
          <p:cNvSpPr>
            <a:spLocks noGrp="1"/>
          </p:cNvSpPr>
          <p:nvPr>
            <p:ph type="title"/>
          </p:nvPr>
        </p:nvSpPr>
        <p:spPr/>
        <p:txBody>
          <a:bodyPr/>
          <a:lstStyle/>
          <a:p>
            <a:r>
              <a:rPr lang="en-GB" dirty="0"/>
              <a:t>Subject Pre-requisites</a:t>
            </a:r>
          </a:p>
        </p:txBody>
      </p:sp>
      <p:sp>
        <p:nvSpPr>
          <p:cNvPr id="3" name="Content Placeholder 2">
            <a:extLst>
              <a:ext uri="{FF2B5EF4-FFF2-40B4-BE49-F238E27FC236}">
                <a16:creationId xmlns:a16="http://schemas.microsoft.com/office/drawing/2014/main" id="{DA357838-760C-4981-ABCD-3AFA5ECB4DD8}"/>
              </a:ext>
            </a:extLst>
          </p:cNvPr>
          <p:cNvSpPr>
            <a:spLocks noGrp="1"/>
          </p:cNvSpPr>
          <p:nvPr>
            <p:ph sz="half" idx="1"/>
          </p:nvPr>
        </p:nvSpPr>
        <p:spPr>
          <a:xfrm>
            <a:off x="581270" y="1516756"/>
            <a:ext cx="5384800" cy="4525963"/>
          </a:xfrm>
        </p:spPr>
        <p:txBody>
          <a:bodyPr/>
          <a:lstStyle/>
          <a:p>
            <a:r>
              <a:rPr lang="en-GB" dirty="0"/>
              <a:t>Having an interest in mathematics is important for success</a:t>
            </a:r>
          </a:p>
          <a:p>
            <a:r>
              <a:rPr lang="en-GB" dirty="0"/>
              <a:t>There are a wealth of excellent quality maths content creators on </a:t>
            </a:r>
            <a:r>
              <a:rPr lang="en-GB" dirty="0" err="1"/>
              <a:t>youtube</a:t>
            </a:r>
            <a:r>
              <a:rPr lang="en-GB" dirty="0"/>
              <a:t> such as:</a:t>
            </a:r>
          </a:p>
          <a:p>
            <a:r>
              <a:rPr lang="en-GB" dirty="0"/>
              <a:t>3blue1brown</a:t>
            </a:r>
          </a:p>
          <a:p>
            <a:r>
              <a:rPr lang="en-GB" dirty="0" err="1"/>
              <a:t>Standupmaths</a:t>
            </a:r>
            <a:endParaRPr lang="en-GB" dirty="0"/>
          </a:p>
          <a:p>
            <a:r>
              <a:rPr lang="en-GB" dirty="0" err="1"/>
              <a:t>Numberphile</a:t>
            </a:r>
            <a:endParaRPr lang="en-GB" dirty="0"/>
          </a:p>
        </p:txBody>
      </p:sp>
      <p:pic>
        <p:nvPicPr>
          <p:cNvPr id="7" name="Content Placeholder 6">
            <a:extLst>
              <a:ext uri="{FF2B5EF4-FFF2-40B4-BE49-F238E27FC236}">
                <a16:creationId xmlns:a16="http://schemas.microsoft.com/office/drawing/2014/main" id="{FC38CA72-4CF2-4AC3-9279-BEBF60613EEC}"/>
              </a:ext>
            </a:extLst>
          </p:cNvPr>
          <p:cNvPicPr>
            <a:picLocks noGrp="1" noChangeAspect="1"/>
          </p:cNvPicPr>
          <p:nvPr>
            <p:ph sz="half" idx="2"/>
          </p:nvPr>
        </p:nvPicPr>
        <p:blipFill>
          <a:blip r:embed="rId4"/>
          <a:stretch>
            <a:fillRect/>
          </a:stretch>
        </p:blipFill>
        <p:spPr>
          <a:xfrm>
            <a:off x="6747070" y="2015933"/>
            <a:ext cx="4285859" cy="3694496"/>
          </a:xfrm>
          <a:prstGeom prst="rect">
            <a:avLst/>
          </a:prstGeom>
        </p:spPr>
      </p:pic>
      <p:pic>
        <p:nvPicPr>
          <p:cNvPr id="4" name="Picture 3">
            <a:extLst>
              <a:ext uri="{FF2B5EF4-FFF2-40B4-BE49-F238E27FC236}">
                <a16:creationId xmlns:a16="http://schemas.microsoft.com/office/drawing/2014/main" id="{94480FC7-7C70-4A15-B5B7-E2BFA48F5A0D}"/>
              </a:ext>
            </a:extLst>
          </p:cNvPr>
          <p:cNvPicPr>
            <a:picLocks noChangeAspect="1"/>
          </p:cNvPicPr>
          <p:nvPr/>
        </p:nvPicPr>
        <p:blipFill>
          <a:blip r:embed="rId5"/>
          <a:stretch>
            <a:fillRect/>
          </a:stretch>
        </p:blipFill>
        <p:spPr>
          <a:xfrm>
            <a:off x="10200456" y="175520"/>
            <a:ext cx="1810669" cy="670618"/>
          </a:xfrm>
          <a:prstGeom prst="rect">
            <a:avLst/>
          </a:prstGeom>
        </p:spPr>
      </p:pic>
      <p:pic>
        <p:nvPicPr>
          <p:cNvPr id="6" name="Audio 5">
            <a:hlinkClick r:id="" action="ppaction://media"/>
            <a:extLst>
              <a:ext uri="{FF2B5EF4-FFF2-40B4-BE49-F238E27FC236}">
                <a16:creationId xmlns:a16="http://schemas.microsoft.com/office/drawing/2014/main" id="{9EC16343-C12C-45DF-AD5F-A870054BD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5058334"/>
      </p:ext>
    </p:extLst>
  </p:cSld>
  <p:clrMapOvr>
    <a:masterClrMapping/>
  </p:clrMapOvr>
  <mc:AlternateContent xmlns:mc="http://schemas.openxmlformats.org/markup-compatibility/2006" xmlns:p14="http://schemas.microsoft.com/office/powerpoint/2010/main">
    <mc:Choice Requires="p14">
      <p:transition spd="slow" p14:dur="1750" advTm="63008">
        <p:fade/>
      </p:transition>
    </mc:Choice>
    <mc:Fallback xmlns="">
      <p:transition spd="slow" advTm="63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0" y="54655"/>
            <a:ext cx="1211999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4000" b="1" dirty="0"/>
              <a:t>Course Breakdown</a:t>
            </a:r>
          </a:p>
        </p:txBody>
      </p:sp>
      <p:sp>
        <p:nvSpPr>
          <p:cNvPr id="3" name="Content Placeholder 2"/>
          <p:cNvSpPr>
            <a:spLocks noGrp="1"/>
          </p:cNvSpPr>
          <p:nvPr>
            <p:ph sz="half" idx="2"/>
          </p:nvPr>
        </p:nvSpPr>
        <p:spPr>
          <a:xfrm>
            <a:off x="4643124" y="836712"/>
            <a:ext cx="7476868" cy="5970220"/>
          </a:xfrm>
        </p:spPr>
        <p:txBody>
          <a:bodyPr>
            <a:noAutofit/>
          </a:bodyPr>
          <a:lstStyle/>
          <a:p>
            <a:pPr>
              <a:spcBef>
                <a:spcPts val="1200"/>
              </a:spcBef>
              <a:spcAft>
                <a:spcPts val="1200"/>
              </a:spcAft>
              <a:buFont typeface="Wingdings" panose="05000000000000000000" pitchFamily="2" charset="2"/>
              <a:buChar char="§"/>
            </a:pPr>
            <a:r>
              <a:rPr lang="en-GB" sz="1600" dirty="0"/>
              <a:t>This Pearson Edexcel Level 3 Advanced GCE in Further Mathematics builds on the skills, knowledge and understanding set out in the whole GCSE subject content for mathematics and the subject content for the Pearson Edexcel Level 3 Advanced Subsidiary and Advanced GCE Mathematics qualifications. Assessments will be designed to reward students for demonstrating the ability to provide responses that draw together different areas of their knowledge, skills and understanding from across the full course of study for the AS further mathematics qualification and also from across the AS Mathematics qualification.</a:t>
            </a:r>
          </a:p>
          <a:p>
            <a:pPr>
              <a:spcBef>
                <a:spcPts val="1200"/>
              </a:spcBef>
              <a:spcAft>
                <a:spcPts val="1200"/>
              </a:spcAft>
              <a:buFont typeface="Wingdings" panose="05000000000000000000" pitchFamily="2" charset="2"/>
              <a:buChar char="§"/>
            </a:pPr>
            <a:r>
              <a:rPr lang="en-GB" sz="1600" dirty="0"/>
              <a:t> Problem solving, proof and mathematical modelling will be assessed in further mathematics in the context of the wider knowledge which students taking A level further mathematics will have studied. The Pearson Edexcel Level 3 Advanced GCE in Further Mathematics consists of four externally-examined papers. </a:t>
            </a:r>
          </a:p>
          <a:p>
            <a:pPr>
              <a:spcBef>
                <a:spcPts val="1200"/>
              </a:spcBef>
              <a:spcAft>
                <a:spcPts val="1200"/>
              </a:spcAft>
              <a:buFont typeface="Wingdings" panose="05000000000000000000" pitchFamily="2" charset="2"/>
              <a:buChar char="§"/>
            </a:pPr>
            <a:r>
              <a:rPr lang="en-GB" sz="1600" dirty="0"/>
              <a:t>Students must take Paper 1 and Paper 2, the two mandatory Core Pure papers, and two optional papers. Students are permitted to take more than the two optional papers if they want to extend their course of study. See page 56 for details of how their grade will be awarded. Students must complete all assessments in May/June in any single year.</a:t>
            </a:r>
            <a:endParaRPr lang="en-GB" sz="2400" b="1" dirty="0"/>
          </a:p>
        </p:txBody>
      </p:sp>
      <p:pic>
        <p:nvPicPr>
          <p:cNvPr id="1026" name="Picture 2" descr="T:\Staff Public\Staff\6th FORM\6th Form Open evening 23 Nov 16\Brochure Photograph options\DSC_0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76" y="863308"/>
            <a:ext cx="4047124" cy="5943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FC7C8231-9950-4FFC-8696-A45EED61452C}"/>
              </a:ext>
            </a:extLst>
          </p:cNvPr>
          <p:cNvPicPr>
            <a:picLocks noChangeAspect="1"/>
          </p:cNvPicPr>
          <p:nvPr/>
        </p:nvPicPr>
        <p:blipFill>
          <a:blip r:embed="rId7"/>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1979813644"/>
      </p:ext>
    </p:extLst>
  </p:cSld>
  <p:clrMapOvr>
    <a:masterClrMapping/>
  </p:clrMapOvr>
  <mc:AlternateContent xmlns:mc="http://schemas.openxmlformats.org/markup-compatibility/2006" xmlns:p14="http://schemas.microsoft.com/office/powerpoint/2010/main">
    <mc:Choice Requires="p14">
      <p:transition spd="slow" p14:dur="1750" advClick="0" advTm="55114">
        <p:fade/>
      </p:transition>
    </mc:Choice>
    <mc:Fallback xmlns="">
      <p:transition spd="slow" advClick="0" advTm="55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Staff Public\Photos NEW\MARKETING\Zoe Cooper Photog new Website Jan18\St_Mary's_CofE_Dec17_235.jpg"/>
          <p:cNvPicPr>
            <a:picLocks noGrp="1" noChangeAspect="1" noChangeArrowheads="1"/>
          </p:cNvPicPr>
          <p:nvPr>
            <p:ph sz="quarter" idx="4"/>
          </p:nvPr>
        </p:nvPicPr>
        <p:blipFill rotWithShape="1">
          <a:blip r:embed="rId5" cstate="print">
            <a:extLst>
              <a:ext uri="{28A0092B-C50C-407E-A947-70E740481C1C}">
                <a14:useLocalDpi xmlns:a14="http://schemas.microsoft.com/office/drawing/2010/main" val="0"/>
              </a:ext>
            </a:extLst>
          </a:blip>
          <a:srcRect l="39428" r="12120"/>
          <a:stretch/>
        </p:blipFill>
        <p:spPr bwMode="auto">
          <a:xfrm>
            <a:off x="7392144" y="633630"/>
            <a:ext cx="4392488" cy="6040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Rectangle 2"/>
          <p:cNvSpPr>
            <a:spLocks noGrp="1" noChangeArrowheads="1"/>
          </p:cNvSpPr>
          <p:nvPr>
            <p:ph type="title"/>
          </p:nvPr>
        </p:nvSpPr>
        <p:spPr bwMode="auto">
          <a:xfrm>
            <a:off x="17838" y="0"/>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r>
              <a:rPr lang="en-GB" sz="3900" b="1" dirty="0"/>
              <a:t> Some Textbooks for the first year</a:t>
            </a:r>
          </a:p>
        </p:txBody>
      </p:sp>
      <p:pic>
        <p:nvPicPr>
          <p:cNvPr id="3" name="Picture 2">
            <a:extLst>
              <a:ext uri="{FF2B5EF4-FFF2-40B4-BE49-F238E27FC236}">
                <a16:creationId xmlns:a16="http://schemas.microsoft.com/office/drawing/2014/main" id="{FE26DEB3-F5E0-4DA6-965D-0722C9F9B46C}"/>
              </a:ext>
            </a:extLst>
          </p:cNvPr>
          <p:cNvPicPr>
            <a:picLocks noChangeAspect="1"/>
          </p:cNvPicPr>
          <p:nvPr/>
        </p:nvPicPr>
        <p:blipFill>
          <a:blip r:embed="rId6"/>
          <a:stretch>
            <a:fillRect/>
          </a:stretch>
        </p:blipFill>
        <p:spPr>
          <a:xfrm>
            <a:off x="220922" y="338368"/>
            <a:ext cx="2322713" cy="3190911"/>
          </a:xfrm>
          <a:prstGeom prst="rect">
            <a:avLst/>
          </a:prstGeom>
        </p:spPr>
      </p:pic>
      <p:pic>
        <p:nvPicPr>
          <p:cNvPr id="2" name="Content Placeholder 1"/>
          <p:cNvPicPr>
            <a:picLocks noGrp="1" noChangeAspect="1"/>
          </p:cNvPicPr>
          <p:nvPr>
            <p:ph sz="half" idx="2"/>
          </p:nvPr>
        </p:nvPicPr>
        <p:blipFill>
          <a:blip r:embed="rId7"/>
          <a:stretch>
            <a:fillRect/>
          </a:stretch>
        </p:blipFill>
        <p:spPr>
          <a:xfrm>
            <a:off x="4532644" y="600822"/>
            <a:ext cx="2533650" cy="3362325"/>
          </a:xfrm>
          <a:prstGeom prst="rect">
            <a:avLst/>
          </a:prstGeom>
        </p:spPr>
      </p:pic>
      <p:pic>
        <p:nvPicPr>
          <p:cNvPr id="9" name="Picture 8">
            <a:extLst>
              <a:ext uri="{FF2B5EF4-FFF2-40B4-BE49-F238E27FC236}">
                <a16:creationId xmlns:a16="http://schemas.microsoft.com/office/drawing/2014/main" id="{0BDDB994-8A34-4154-A6B3-84B972A2A79E}"/>
              </a:ext>
            </a:extLst>
          </p:cNvPr>
          <p:cNvPicPr>
            <a:picLocks noChangeAspect="1"/>
          </p:cNvPicPr>
          <p:nvPr/>
        </p:nvPicPr>
        <p:blipFill>
          <a:blip r:embed="rId8"/>
          <a:stretch>
            <a:fillRect/>
          </a:stretch>
        </p:blipFill>
        <p:spPr>
          <a:xfrm>
            <a:off x="2137900" y="3653744"/>
            <a:ext cx="2367814" cy="319091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pic>
        <p:nvPicPr>
          <p:cNvPr id="10" name="Picture 9">
            <a:extLst>
              <a:ext uri="{FF2B5EF4-FFF2-40B4-BE49-F238E27FC236}">
                <a16:creationId xmlns:a16="http://schemas.microsoft.com/office/drawing/2014/main" id="{C08A65F9-68AD-4DCC-BBAA-DE1CEAC4834E}"/>
              </a:ext>
            </a:extLst>
          </p:cNvPr>
          <p:cNvPicPr>
            <a:picLocks noChangeAspect="1"/>
          </p:cNvPicPr>
          <p:nvPr/>
        </p:nvPicPr>
        <p:blipFill>
          <a:blip r:embed="rId10"/>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2655676405"/>
      </p:ext>
    </p:extLst>
  </p:cSld>
  <p:clrMapOvr>
    <a:masterClrMapping/>
  </p:clrMapOvr>
  <mc:AlternateContent xmlns:mc="http://schemas.openxmlformats.org/markup-compatibility/2006" xmlns:p14="http://schemas.microsoft.com/office/powerpoint/2010/main">
    <mc:Choice Requires="p14">
      <p:transition spd="slow" p14:dur="1750" advTm="35676">
        <p:fade/>
      </p:transition>
    </mc:Choice>
    <mc:Fallback xmlns="">
      <p:transition spd="slow" advTm="35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Staff Public\Photos NEW\MARKETING\Zoe Cooper Photog new Website Jan18\St_Mary's_CofE_Dec17_0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86" r="33280" b="4546"/>
          <a:stretch/>
        </p:blipFill>
        <p:spPr bwMode="auto">
          <a:xfrm>
            <a:off x="407368" y="764704"/>
            <a:ext cx="4580509" cy="5889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a:t>You will have a formula booklet</a:t>
            </a:r>
          </a:p>
        </p:txBody>
      </p:sp>
      <p:sp>
        <p:nvSpPr>
          <p:cNvPr id="2" name="Content Placeholder 1"/>
          <p:cNvSpPr>
            <a:spLocks noGrp="1"/>
          </p:cNvSpPr>
          <p:nvPr>
            <p:ph sz="quarter" idx="4"/>
          </p:nvPr>
        </p:nvSpPr>
        <p:spPr>
          <a:xfrm>
            <a:off x="6167235" y="2702642"/>
            <a:ext cx="5389033" cy="3951288"/>
          </a:xfrm>
        </p:spPr>
        <p:txBody>
          <a:bodyPr/>
          <a:lstStyle/>
          <a:p>
            <a:endParaRPr lang="en-GB"/>
          </a:p>
        </p:txBody>
      </p:sp>
      <p:pic>
        <p:nvPicPr>
          <p:cNvPr id="3" name="Picture 2"/>
          <p:cNvPicPr>
            <a:picLocks noChangeAspect="1"/>
          </p:cNvPicPr>
          <p:nvPr/>
        </p:nvPicPr>
        <p:blipFill>
          <a:blip r:embed="rId6"/>
          <a:stretch>
            <a:fillRect/>
          </a:stretch>
        </p:blipFill>
        <p:spPr>
          <a:xfrm>
            <a:off x="5447494" y="972420"/>
            <a:ext cx="6328907" cy="568151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8" name="Picture 7">
            <a:extLst>
              <a:ext uri="{FF2B5EF4-FFF2-40B4-BE49-F238E27FC236}">
                <a16:creationId xmlns:a16="http://schemas.microsoft.com/office/drawing/2014/main" id="{A31B28D2-B219-4B97-81A2-97FA6CF81E67}"/>
              </a:ext>
            </a:extLst>
          </p:cNvPr>
          <p:cNvPicPr>
            <a:picLocks noChangeAspect="1"/>
          </p:cNvPicPr>
          <p:nvPr/>
        </p:nvPicPr>
        <p:blipFill>
          <a:blip r:embed="rId8"/>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xmlns:p14="http://schemas.microsoft.com/office/powerpoint/2010/main">
    <mc:Choice Requires="p14">
      <p:transition spd="slow" p14:dur="1750" advTm="56689">
        <p:fade/>
      </p:transition>
    </mc:Choice>
    <mc:Fallback xmlns="">
      <p:transition spd="slow" advTm="56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84499" y="1053769"/>
            <a:ext cx="7776864" cy="5371149"/>
          </a:xfrm>
        </p:spPr>
        <p:txBody>
          <a:bodyPr>
            <a:noAutofit/>
          </a:bodyPr>
          <a:lstStyle/>
          <a:p>
            <a:r>
              <a:rPr lang="en-GB" b="1" dirty="0"/>
              <a:t>A level maths will require large amounts of independent study</a:t>
            </a:r>
          </a:p>
          <a:p>
            <a:r>
              <a:rPr lang="en-GB" b="1" dirty="0"/>
              <a:t>Lessons are at a faster pace</a:t>
            </a:r>
          </a:p>
          <a:p>
            <a:r>
              <a:rPr lang="en-GB" b="1" dirty="0"/>
              <a:t>We do research and case studies</a:t>
            </a:r>
          </a:p>
          <a:p>
            <a:r>
              <a:rPr lang="en-GB" b="1" dirty="0"/>
              <a:t>We encourage group studies alongside individual effort</a:t>
            </a:r>
          </a:p>
          <a:p>
            <a:r>
              <a:rPr lang="en-GB" b="1" dirty="0"/>
              <a:t>We have drop-in sessions to support learning</a:t>
            </a:r>
          </a:p>
          <a:p>
            <a:r>
              <a:rPr lang="en-GB" b="1" dirty="0"/>
              <a:t>You will be given weekly tasks</a:t>
            </a:r>
          </a:p>
          <a:p>
            <a:r>
              <a:rPr lang="en-GB" b="1" dirty="0"/>
              <a:t>We pose challenges outside of the daily lessons</a:t>
            </a:r>
          </a:p>
          <a:p>
            <a:r>
              <a:rPr lang="en-GB" b="1" dirty="0"/>
              <a:t>Students will have access to online resources from </a:t>
            </a:r>
            <a:r>
              <a:rPr lang="en-GB" b="1" dirty="0" err="1"/>
              <a:t>Hegarty</a:t>
            </a:r>
            <a:r>
              <a:rPr lang="en-GB" b="1" dirty="0"/>
              <a:t> and AMSP </a:t>
            </a:r>
          </a:p>
          <a:p>
            <a:r>
              <a:rPr lang="en-GB" b="1" dirty="0"/>
              <a:t>Homework is set weekly</a:t>
            </a:r>
          </a:p>
          <a:p>
            <a:r>
              <a:rPr lang="en-GB" b="1" dirty="0"/>
              <a:t>You are expected to work ahead</a:t>
            </a:r>
          </a:p>
        </p:txBody>
      </p:sp>
      <p:sp>
        <p:nvSpPr>
          <p:cNvPr id="15" name="Rectangle 2"/>
          <p:cNvSpPr txBox="1">
            <a:spLocks noChangeArrowheads="1"/>
          </p:cNvSpPr>
          <p:nvPr/>
        </p:nvSpPr>
        <p:spPr bwMode="auto">
          <a:xfrm>
            <a:off x="0" y="30442"/>
            <a:ext cx="1219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900" b="1" dirty="0"/>
              <a:t>Mode of Study</a:t>
            </a:r>
          </a:p>
        </p:txBody>
      </p:sp>
      <p:pic>
        <p:nvPicPr>
          <p:cNvPr id="4" name="Picture 3"/>
          <p:cNvPicPr>
            <a:picLocks noChangeAspect="1"/>
          </p:cNvPicPr>
          <p:nvPr/>
        </p:nvPicPr>
        <p:blipFill rotWithShape="1">
          <a:blip r:embed="rId5"/>
          <a:srcRect l="24099" r="44579" b="13250"/>
          <a:stretch/>
        </p:blipFill>
        <p:spPr>
          <a:xfrm>
            <a:off x="8184232" y="864096"/>
            <a:ext cx="3744416" cy="5949280"/>
          </a:xfrm>
          <a:prstGeom prst="rect">
            <a:avLst/>
          </a:prstGeom>
          <a:ln>
            <a:solidFill>
              <a:schemeClr val="tx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462A7778-7235-4A10-B07A-66F5E9E30953}"/>
              </a:ext>
            </a:extLst>
          </p:cNvPr>
          <p:cNvPicPr>
            <a:picLocks noChangeAspect="1"/>
          </p:cNvPicPr>
          <p:nvPr/>
        </p:nvPicPr>
        <p:blipFill>
          <a:blip r:embed="rId7"/>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3598331515"/>
      </p:ext>
    </p:extLst>
  </p:cSld>
  <p:clrMapOvr>
    <a:masterClrMapping/>
  </p:clrMapOvr>
  <mc:AlternateContent xmlns:mc="http://schemas.openxmlformats.org/markup-compatibility/2006" xmlns:p14="http://schemas.microsoft.com/office/powerpoint/2010/main">
    <mc:Choice Requires="p14">
      <p:transition spd="slow" p14:dur="1750" advTm="81756">
        <p:fade/>
      </p:transition>
    </mc:Choice>
    <mc:Fallback xmlns="">
      <p:transition spd="slow" advTm="81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0" y="30442"/>
            <a:ext cx="12192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a:t>Mode of Assessment – Option modules</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94" r="35404"/>
          <a:stretch/>
        </p:blipFill>
        <p:spPr bwMode="auto">
          <a:xfrm>
            <a:off x="7536160" y="1304972"/>
            <a:ext cx="426648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7C8536EB-9BAE-4AE4-AFB3-AD64E81E0A45}"/>
              </a:ext>
            </a:extLst>
          </p:cNvPr>
          <p:cNvSpPr>
            <a:spLocks noGrp="1"/>
          </p:cNvSpPr>
          <p:nvPr>
            <p:ph sz="half" idx="1"/>
          </p:nvPr>
        </p:nvSpPr>
        <p:spPr/>
        <p:txBody>
          <a:bodyPr/>
          <a:lstStyle/>
          <a:p>
            <a:endParaRPr lang="en-GB"/>
          </a:p>
        </p:txBody>
      </p:sp>
      <p:pic>
        <p:nvPicPr>
          <p:cNvPr id="4" name="Picture 3"/>
          <p:cNvPicPr>
            <a:picLocks noChangeAspect="1"/>
          </p:cNvPicPr>
          <p:nvPr/>
        </p:nvPicPr>
        <p:blipFill>
          <a:blip r:embed="rId6"/>
          <a:stretch>
            <a:fillRect/>
          </a:stretch>
        </p:blipFill>
        <p:spPr>
          <a:xfrm>
            <a:off x="126026" y="999683"/>
            <a:ext cx="6546038" cy="542143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8" name="Picture 7">
            <a:extLst>
              <a:ext uri="{FF2B5EF4-FFF2-40B4-BE49-F238E27FC236}">
                <a16:creationId xmlns:a16="http://schemas.microsoft.com/office/drawing/2014/main" id="{CAAFB167-D0D8-4997-90CC-BCA943A47B59}"/>
              </a:ext>
            </a:extLst>
          </p:cNvPr>
          <p:cNvPicPr>
            <a:picLocks noChangeAspect="1"/>
          </p:cNvPicPr>
          <p:nvPr/>
        </p:nvPicPr>
        <p:blipFill>
          <a:blip r:embed="rId8"/>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2890301846"/>
      </p:ext>
    </p:extLst>
  </p:cSld>
  <p:clrMapOvr>
    <a:masterClrMapping/>
  </p:clrMapOvr>
  <mc:AlternateContent xmlns:mc="http://schemas.openxmlformats.org/markup-compatibility/2006" xmlns:p14="http://schemas.microsoft.com/office/powerpoint/2010/main">
    <mc:Choice Requires="p14">
      <p:transition spd="slow" p14:dur="1750" advTm="100219">
        <p:fade/>
      </p:transition>
    </mc:Choice>
    <mc:Fallback xmlns="">
      <p:transition spd="slow" advTm="100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346" y="-1793"/>
            <a:ext cx="12179654"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1" hangingPunct="1"/>
            <a:r>
              <a:rPr lang="en-GB" sz="3900" b="1" dirty="0"/>
              <a:t>Mode of Assessment</a:t>
            </a:r>
          </a:p>
        </p:txBody>
      </p:sp>
      <p:sp>
        <p:nvSpPr>
          <p:cNvPr id="8195" name="Rectangle 3"/>
          <p:cNvSpPr>
            <a:spLocks noGrp="1" noChangeArrowheads="1"/>
          </p:cNvSpPr>
          <p:nvPr>
            <p:ph sz="half" idx="1"/>
          </p:nvPr>
        </p:nvSpPr>
        <p:spPr bwMode="auto">
          <a:xfrm>
            <a:off x="12346" y="836712"/>
            <a:ext cx="5939638" cy="56886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457200" lvl="1" indent="0">
              <a:lnSpc>
                <a:spcPct val="160000"/>
              </a:lnSpc>
              <a:spcBef>
                <a:spcPts val="0"/>
              </a:spcBef>
              <a:buNone/>
            </a:pPr>
            <a:endParaRPr lang="en-GB" sz="2600" b="1" dirty="0"/>
          </a:p>
          <a:p>
            <a:pPr>
              <a:lnSpc>
                <a:spcPct val="90000"/>
              </a:lnSpc>
            </a:pPr>
            <a:endParaRPr lang="en-GB" sz="3200" dirty="0"/>
          </a:p>
        </p:txBody>
      </p:sp>
      <p:pic>
        <p:nvPicPr>
          <p:cNvPr id="1026" name="Picture 2" descr="T:\Staff Public\Photos NEW\MARKETING\ZoeC School Images - 2018 Photo Shoot\Post 16\St_Marys_CofE_Dec17_145.jpg"/>
          <p:cNvPicPr>
            <a:picLocks noChangeAspect="1" noChangeArrowheads="1"/>
          </p:cNvPicPr>
          <p:nvPr/>
        </p:nvPicPr>
        <p:blipFill rotWithShape="1">
          <a:blip r:embed="rId5">
            <a:extLst>
              <a:ext uri="{28A0092B-C50C-407E-A947-70E740481C1C}">
                <a14:useLocalDpi xmlns:a14="http://schemas.microsoft.com/office/drawing/2010/main" val="0"/>
              </a:ext>
            </a:extLst>
          </a:blip>
          <a:srcRect l="38208"/>
          <a:stretch/>
        </p:blipFill>
        <p:spPr bwMode="auto">
          <a:xfrm>
            <a:off x="6384032" y="836712"/>
            <a:ext cx="5454828" cy="573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B82B16-01A3-4A5F-8B97-B657B8E2213A}"/>
              </a:ext>
            </a:extLst>
          </p:cNvPr>
          <p:cNvSpPr>
            <a:spLocks noGrp="1"/>
          </p:cNvSpPr>
          <p:nvPr>
            <p:ph sz="half" idx="1"/>
          </p:nvPr>
        </p:nvSpPr>
        <p:spPr/>
        <p:txBody>
          <a:bodyPr/>
          <a:lstStyle/>
          <a:p>
            <a:endParaRPr lang="en-GB" dirty="0"/>
          </a:p>
        </p:txBody>
      </p:sp>
      <p:pic>
        <p:nvPicPr>
          <p:cNvPr id="4" name="Picture 3"/>
          <p:cNvPicPr>
            <a:picLocks noChangeAspect="1"/>
          </p:cNvPicPr>
          <p:nvPr/>
        </p:nvPicPr>
        <p:blipFill>
          <a:blip r:embed="rId6"/>
          <a:stretch>
            <a:fillRect/>
          </a:stretch>
        </p:blipFill>
        <p:spPr>
          <a:xfrm>
            <a:off x="44139" y="1600200"/>
            <a:ext cx="6224803" cy="413305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9" name="Picture 8">
            <a:extLst>
              <a:ext uri="{FF2B5EF4-FFF2-40B4-BE49-F238E27FC236}">
                <a16:creationId xmlns:a16="http://schemas.microsoft.com/office/drawing/2014/main" id="{20147FDF-EA38-4B8F-8ECD-A93F8AD64F6E}"/>
              </a:ext>
            </a:extLst>
          </p:cNvPr>
          <p:cNvPicPr>
            <a:picLocks noChangeAspect="1"/>
          </p:cNvPicPr>
          <p:nvPr/>
        </p:nvPicPr>
        <p:blipFill>
          <a:blip r:embed="rId8"/>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880713242"/>
      </p:ext>
    </p:extLst>
  </p:cSld>
  <p:clrMapOvr>
    <a:masterClrMapping/>
  </p:clrMapOvr>
  <mc:AlternateContent xmlns:mc="http://schemas.openxmlformats.org/markup-compatibility/2006" xmlns:p14="http://schemas.microsoft.com/office/powerpoint/2010/main">
    <mc:Choice Requires="p14">
      <p:transition spd="slow" p14:dur="1750" advTm="49311">
        <p:fade/>
      </p:transition>
    </mc:Choice>
    <mc:Fallback xmlns="">
      <p:transition spd="slow" advTm="49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bwMode="auto">
          <a:xfrm>
            <a:off x="0" y="22746"/>
            <a:ext cx="12119992"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GB" sz="3600" b="1" dirty="0"/>
              <a:t>Post 18 Links</a:t>
            </a:r>
          </a:p>
        </p:txBody>
      </p:sp>
      <p:sp>
        <p:nvSpPr>
          <p:cNvPr id="18436" name="Rectangle 7"/>
          <p:cNvSpPr>
            <a:spLocks noGrp="1" noChangeArrowheads="1"/>
          </p:cNvSpPr>
          <p:nvPr>
            <p:ph type="body" sz="half" idx="2"/>
          </p:nvPr>
        </p:nvSpPr>
        <p:spPr bwMode="auto">
          <a:xfrm>
            <a:off x="6171454" y="653990"/>
            <a:ext cx="5340539" cy="598002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endParaRPr lang="en-GB" dirty="0"/>
          </a:p>
          <a:p>
            <a:pPr marL="0" indent="0" eaLnBrk="1" hangingPunct="1">
              <a:buNone/>
            </a:pPr>
            <a:endParaRPr lang="en-GB" dirty="0"/>
          </a:p>
        </p:txBody>
      </p:sp>
      <p:sp>
        <p:nvSpPr>
          <p:cNvPr id="2" name="TextBox 1"/>
          <p:cNvSpPr txBox="1"/>
          <p:nvPr/>
        </p:nvSpPr>
        <p:spPr>
          <a:xfrm>
            <a:off x="4583832" y="5301208"/>
            <a:ext cx="3600400" cy="369332"/>
          </a:xfrm>
          <a:prstGeom prst="rect">
            <a:avLst/>
          </a:prstGeom>
          <a:noFill/>
        </p:spPr>
        <p:txBody>
          <a:bodyPr wrap="square" rtlCol="0">
            <a:spAutoFit/>
          </a:bodyPr>
          <a:lstStyle/>
          <a:p>
            <a:endParaRPr lang="en-GB" dirty="0"/>
          </a:p>
        </p:txBody>
      </p:sp>
      <p:pic>
        <p:nvPicPr>
          <p:cNvPr id="3" name="Picture 2"/>
          <p:cNvPicPr>
            <a:picLocks noChangeAspect="1"/>
          </p:cNvPicPr>
          <p:nvPr/>
        </p:nvPicPr>
        <p:blipFill rotWithShape="1">
          <a:blip r:embed="rId5"/>
          <a:srcRect l="48228" t="36654" r="3932" b="20188"/>
          <a:stretch/>
        </p:blipFill>
        <p:spPr>
          <a:xfrm>
            <a:off x="34384" y="980728"/>
            <a:ext cx="5832648" cy="4209452"/>
          </a:xfrm>
          <a:prstGeom prst="rect">
            <a:avLst/>
          </a:prstGeom>
        </p:spPr>
      </p:pic>
      <p:sp>
        <p:nvSpPr>
          <p:cNvPr id="5" name="Content Placeholder 4"/>
          <p:cNvSpPr>
            <a:spLocks noGrp="1"/>
          </p:cNvSpPr>
          <p:nvPr>
            <p:ph sz="half" idx="1"/>
          </p:nvPr>
        </p:nvSpPr>
        <p:spPr>
          <a:xfrm>
            <a:off x="6023992" y="914982"/>
            <a:ext cx="5744840" cy="5394338"/>
          </a:xfrm>
        </p:spPr>
        <p:txBody>
          <a:bodyPr/>
          <a:lstStyle/>
          <a:p>
            <a:r>
              <a:rPr lang="en-GB" dirty="0"/>
              <a:t>With no bias or particular preference, this links shows some Mathematics related courses you could pursue at university</a:t>
            </a:r>
          </a:p>
          <a:p>
            <a:r>
              <a:rPr lang="en-GB" dirty="0"/>
              <a:t>https://search.qmul.ac.uk/s/search.html?collection=queenmary-coursefinder-undergraduate-meta&amp;query=mathematics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9" name="Picture 8">
            <a:extLst>
              <a:ext uri="{FF2B5EF4-FFF2-40B4-BE49-F238E27FC236}">
                <a16:creationId xmlns:a16="http://schemas.microsoft.com/office/drawing/2014/main" id="{00D73F54-DB9E-4178-AD2B-9FE99E5B3F83}"/>
              </a:ext>
            </a:extLst>
          </p:cNvPr>
          <p:cNvPicPr>
            <a:picLocks noChangeAspect="1"/>
          </p:cNvPicPr>
          <p:nvPr/>
        </p:nvPicPr>
        <p:blipFill>
          <a:blip r:embed="rId7"/>
          <a:stretch>
            <a:fillRect/>
          </a:stretch>
        </p:blipFill>
        <p:spPr>
          <a:xfrm>
            <a:off x="10200456" y="116632"/>
            <a:ext cx="1806480" cy="668835"/>
          </a:xfrm>
          <a:prstGeom prst="rect">
            <a:avLst/>
          </a:prstGeom>
        </p:spPr>
      </p:pic>
    </p:spTree>
    <p:extLst>
      <p:ext uri="{BB962C8B-B14F-4D97-AF65-F5344CB8AC3E}">
        <p14:creationId xmlns:p14="http://schemas.microsoft.com/office/powerpoint/2010/main" val="167637169"/>
      </p:ext>
    </p:extLst>
  </p:cSld>
  <p:clrMapOvr>
    <a:masterClrMapping/>
  </p:clrMapOvr>
  <mc:AlternateContent xmlns:mc="http://schemas.openxmlformats.org/markup-compatibility/2006" xmlns:p14="http://schemas.microsoft.com/office/powerpoint/2010/main">
    <mc:Choice Requires="p14">
      <p:transition spd="slow" p14:dur="1750" advTm="41207">
        <p:fade/>
      </p:transition>
    </mc:Choice>
    <mc:Fallback xmlns="">
      <p:transition spd="slow" advTm="41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6677</TotalTime>
  <Words>430</Words>
  <Application>Microsoft Office PowerPoint</Application>
  <PresentationFormat>Widescreen</PresentationFormat>
  <Paragraphs>44</Paragraphs>
  <Slides>10</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Office Theme</vt:lpstr>
      <vt:lpstr>A Level Further Mathematics Edexcel  9FM0</vt:lpstr>
      <vt:lpstr>Subject Pre-requisites</vt:lpstr>
      <vt:lpstr>Course Breakdown</vt:lpstr>
      <vt:lpstr> Some Textbooks for the first year</vt:lpstr>
      <vt:lpstr>PowerPoint Presentation</vt:lpstr>
      <vt:lpstr>PowerPoint Presentation</vt:lpstr>
      <vt:lpstr>Mode of Assessment – Option modules</vt:lpstr>
      <vt:lpstr>Mode of Assessment</vt:lpstr>
      <vt:lpstr>Post 18 Links</vt:lpstr>
      <vt:lpstr>PowerPoint Presentation</vt:lpstr>
    </vt:vector>
  </TitlesOfParts>
  <Company>St Mary's CE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Mr. Warner</dc:creator>
  <cp:lastModifiedBy>Georgette</cp:lastModifiedBy>
  <cp:revision>266</cp:revision>
  <cp:lastPrinted>2012-11-13T17:47:27Z</cp:lastPrinted>
  <dcterms:created xsi:type="dcterms:W3CDTF">2012-06-17T09:58:49Z</dcterms:created>
  <dcterms:modified xsi:type="dcterms:W3CDTF">2021-11-18T07:56:43Z</dcterms:modified>
</cp:coreProperties>
</file>