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463" r:id="rId5"/>
    <p:sldId id="471" r:id="rId6"/>
    <p:sldId id="459" r:id="rId7"/>
    <p:sldId id="435" r:id="rId8"/>
    <p:sldId id="470" r:id="rId9"/>
    <p:sldId id="466" r:id="rId10"/>
    <p:sldId id="469" r:id="rId11"/>
    <p:sldId id="437" r:id="rId12"/>
    <p:sldId id="445" r:id="rId13"/>
    <p:sldId id="454" r:id="rId14"/>
  </p:sldIdLst>
  <p:sldSz cx="12192000" cy="6858000"/>
  <p:notesSz cx="6864350" cy="9996488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73756" autoAdjust="0"/>
  </p:normalViewPr>
  <p:slideViewPr>
    <p:cSldViewPr>
      <p:cViewPr varScale="1">
        <p:scale>
          <a:sx n="50" d="100"/>
          <a:sy n="50" d="100"/>
        </p:scale>
        <p:origin x="138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50" y="-96"/>
      </p:cViewPr>
      <p:guideLst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E39ADCB5-0700-4749-B254-0063BFF1E4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A07BCE41-F9E2-4F34-9799-0C82993176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23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4BCABEDD-50E8-4E5B-8703-EC0CE7C0BB35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6" y="4748334"/>
            <a:ext cx="5491480" cy="4498419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072CA82C-0A84-4F0A-AE37-97207DA080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47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1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4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9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36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40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63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1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6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4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3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4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2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2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1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9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75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ontent Placeholder 1"/>
          <p:cNvSpPr>
            <a:spLocks noGrp="1"/>
          </p:cNvSpPr>
          <p:nvPr>
            <p:ph type="subTitle" idx="1"/>
          </p:nvPr>
        </p:nvSpPr>
        <p:spPr bwMode="auto">
          <a:xfrm>
            <a:off x="1199456" y="5589240"/>
            <a:ext cx="5256584" cy="7200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GB" sz="2800" dirty="0"/>
              <a:t>‘Everyone is equal, everyone deserves the best’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 bwMode="auto">
          <a:xfrm>
            <a:off x="407368" y="620688"/>
            <a:ext cx="7056784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Mary’s Sixth Form &amp; Leadership Centre</a:t>
            </a:r>
          </a:p>
        </p:txBody>
      </p:sp>
      <p:pic>
        <p:nvPicPr>
          <p:cNvPr id="4098" name="Picture 2" descr="T:\Staff Public\Staff\6th FORM\6th Form Open evening 23 Nov 16\6th Form gloss brochure photographs\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-1"/>
            <a:ext cx="4451937" cy="6860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645B3-9B51-4AEF-BEAE-A8B524FDE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104105"/>
            <a:ext cx="1806480" cy="66883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2631B0A-BBD2-47DA-B03E-357E609D9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56" y="2060848"/>
            <a:ext cx="669674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Sixth Form Subject Taster</a:t>
            </a:r>
            <a:b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BTEC</a:t>
            </a:r>
            <a:b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 Level 3</a:t>
            </a:r>
            <a:b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Pearsons</a:t>
            </a:r>
            <a:b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0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Staff Public\Photos NEW\MARKETING\Zoe Cooper Photog new Website Jan18\St_Mary's_CofE_Dec17_2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1" t="17065" r="-507" b="32237"/>
          <a:stretch/>
        </p:blipFill>
        <p:spPr bwMode="auto">
          <a:xfrm>
            <a:off x="0" y="-3077"/>
            <a:ext cx="12534969" cy="68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68208" y="772940"/>
            <a:ext cx="5256584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tx1"/>
              </a:buClr>
            </a:pPr>
            <a:endParaRPr lang="en-GB" sz="1050" i="1" dirty="0">
              <a:solidFill>
                <a:srgbClr val="FF0000"/>
              </a:solidFill>
            </a:endParaRPr>
          </a:p>
          <a:p>
            <a:pPr algn="ctr">
              <a:lnSpc>
                <a:spcPct val="110000"/>
              </a:lnSpc>
              <a:buClr>
                <a:schemeClr val="tx1"/>
              </a:buClr>
            </a:pPr>
            <a:r>
              <a:rPr lang="en-GB" sz="2400" b="1" dirty="0">
                <a:solidFill>
                  <a:schemeClr val="bg1"/>
                </a:solidFill>
              </a:rPr>
              <a:t>Follow us on @</a:t>
            </a:r>
            <a:r>
              <a:rPr lang="en-GB" sz="2400" b="1" dirty="0" err="1">
                <a:solidFill>
                  <a:schemeClr val="bg1"/>
                </a:solidFill>
              </a:rPr>
              <a:t>SMHSixth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23412-C037-4D5D-B561-29F303AB4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104105"/>
            <a:ext cx="1806480" cy="668835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4E7285A-8180-4581-9D0A-88D90E1C0617}"/>
              </a:ext>
            </a:extLst>
          </p:cNvPr>
          <p:cNvSpPr txBox="1">
            <a:spLocks/>
          </p:cNvSpPr>
          <p:nvPr/>
        </p:nvSpPr>
        <p:spPr bwMode="auto">
          <a:xfrm>
            <a:off x="0" y="6116050"/>
            <a:ext cx="12432704" cy="741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2800" dirty="0"/>
              <a:t>‘Everyone is equal, everyone deserves the best’</a:t>
            </a:r>
          </a:p>
        </p:txBody>
      </p:sp>
    </p:spTree>
    <p:extLst>
      <p:ext uri="{BB962C8B-B14F-4D97-AF65-F5344CB8AC3E}">
        <p14:creationId xmlns:p14="http://schemas.microsoft.com/office/powerpoint/2010/main" val="20964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5378-671E-4EFC-8A22-E06351F5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Subject Pre-requisites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57838-760C-4981-ABCD-3AFA5ECB4D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P2 in a level 2 sport course (Sport Science at SMHS)/ Level 4 in GCSE PE</a:t>
            </a:r>
          </a:p>
          <a:p>
            <a:r>
              <a:rPr lang="en-GB" dirty="0"/>
              <a:t>A keen interest in the following</a:t>
            </a:r>
          </a:p>
          <a:p>
            <a:pPr>
              <a:buFontTx/>
              <a:buChar char="-"/>
            </a:pPr>
            <a:r>
              <a:rPr lang="en-GB" dirty="0"/>
              <a:t>Human anatomy </a:t>
            </a:r>
          </a:p>
          <a:p>
            <a:pPr>
              <a:buFontTx/>
              <a:buChar char="-"/>
            </a:pPr>
            <a:r>
              <a:rPr lang="en-GB" dirty="0"/>
              <a:t>How the human body responds to exercise </a:t>
            </a:r>
          </a:p>
          <a:p>
            <a:pPr>
              <a:buFontTx/>
              <a:buChar char="-"/>
            </a:pPr>
            <a:r>
              <a:rPr lang="en-GB" dirty="0"/>
              <a:t>The science behind coaching and learning new skills</a:t>
            </a:r>
          </a:p>
          <a:p>
            <a:pPr>
              <a:buFontTx/>
              <a:buChar char="-"/>
            </a:pPr>
            <a:r>
              <a:rPr lang="en-GB" dirty="0"/>
              <a:t>Testing athletes performance</a:t>
            </a:r>
          </a:p>
          <a:p>
            <a:pPr>
              <a:buFontTx/>
              <a:buChar char="-"/>
            </a:pPr>
            <a:r>
              <a:rPr lang="en-GB" dirty="0"/>
              <a:t>Responding to and treating sports injuries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38CA72-4CF2-4AC3-9279-BEBF60613E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47070" y="2015933"/>
            <a:ext cx="4285859" cy="3694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80FC7-7C70-4A15-B5B7-E2BFA48F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56" y="175520"/>
            <a:ext cx="1810669" cy="67061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2EBEF2-89C6-4062-BC43-C17D82858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0" y="6176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54655"/>
            <a:ext cx="1211999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4000" b="1" dirty="0"/>
              <a:t>Course Breakdown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3124" y="836712"/>
            <a:ext cx="7476868" cy="59702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b="1" dirty="0"/>
              <a:t>Diploma (2 A Levels)</a:t>
            </a:r>
            <a:br>
              <a:rPr lang="en-GB" sz="2400" b="1" dirty="0"/>
            </a:br>
            <a:r>
              <a:rPr lang="en-GB" sz="2400" b="1" dirty="0"/>
              <a:t>(720 hours)</a:t>
            </a:r>
            <a:br>
              <a:rPr lang="en-GB" sz="2400" b="1" dirty="0"/>
            </a:br>
            <a:r>
              <a:rPr lang="en-GB" sz="2400" b="1" dirty="0"/>
              <a:t>9 Units</a:t>
            </a:r>
            <a:br>
              <a:rPr lang="en-GB" sz="2400" b="1" dirty="0"/>
            </a:br>
            <a:r>
              <a:rPr lang="en-GB" sz="2400" b="1" dirty="0"/>
              <a:t>6 Coursework Units</a:t>
            </a:r>
            <a:br>
              <a:rPr lang="en-GB" sz="2400" b="1" dirty="0"/>
            </a:br>
            <a:r>
              <a:rPr lang="en-GB" sz="2400" b="1" dirty="0"/>
              <a:t>1 Exam</a:t>
            </a:r>
            <a:br>
              <a:rPr lang="en-GB" sz="2400" b="1" dirty="0"/>
            </a:br>
            <a:r>
              <a:rPr lang="en-GB" sz="2400" b="1" dirty="0"/>
              <a:t>2 Controlled Assessments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2400" b="1" dirty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b="1" dirty="0"/>
              <a:t>Extended Certificate (1 A Level)</a:t>
            </a:r>
            <a:br>
              <a:rPr lang="en-GB" sz="2400" b="1" dirty="0"/>
            </a:br>
            <a:r>
              <a:rPr lang="en-GB" sz="2400" b="1" dirty="0"/>
              <a:t>(360 hours)</a:t>
            </a:r>
            <a:br>
              <a:rPr lang="en-GB" sz="2400" b="1" dirty="0"/>
            </a:br>
            <a:r>
              <a:rPr lang="en-GB" sz="2400" b="1" dirty="0"/>
              <a:t>4 units</a:t>
            </a:r>
            <a:br>
              <a:rPr lang="en-GB" sz="2400" b="1" dirty="0"/>
            </a:br>
            <a:r>
              <a:rPr lang="en-GB" sz="2400" b="1" dirty="0"/>
              <a:t>2 coursework units</a:t>
            </a:r>
            <a:br>
              <a:rPr lang="en-GB" sz="2400" b="1" dirty="0"/>
            </a:br>
            <a:r>
              <a:rPr lang="en-GB" sz="2400" b="1" dirty="0"/>
              <a:t>1 Exam</a:t>
            </a:r>
            <a:br>
              <a:rPr lang="en-GB" sz="2400" b="1" dirty="0"/>
            </a:br>
            <a:r>
              <a:rPr lang="en-GB" sz="2400" b="1" dirty="0"/>
              <a:t>1 Controlled assessment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2400" b="1" dirty="0"/>
          </a:p>
        </p:txBody>
      </p:sp>
      <p:pic>
        <p:nvPicPr>
          <p:cNvPr id="1026" name="Picture 2" descr="T:\Staff Public\Staff\6th FORM\6th Form Open evening 23 Nov 16\Brochure Photograph options\DSC_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63308"/>
            <a:ext cx="4047124" cy="5943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F5DD7-726F-4D74-A6C7-7898D7387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878597-BB9F-4777-9326-B116A2432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6224" y="5995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46" y="-1793"/>
            <a:ext cx="1217965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/>
              <a:t>Course Breakdown: Component 1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2346" y="836712"/>
            <a:ext cx="5939638" cy="56886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lvl="1" indent="0">
              <a:lnSpc>
                <a:spcPct val="160000"/>
              </a:lnSpc>
              <a:spcBef>
                <a:spcPts val="0"/>
              </a:spcBef>
              <a:buNone/>
            </a:pPr>
            <a:endParaRPr lang="en-GB" sz="2600" b="1" dirty="0"/>
          </a:p>
          <a:p>
            <a:pPr marL="457200" lvl="1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GB" sz="2600" b="1" dirty="0"/>
              <a:t>Unit 1 Examination </a:t>
            </a:r>
          </a:p>
          <a:p>
            <a:pPr marL="457200" lvl="1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GB" sz="2600" b="1" dirty="0"/>
              <a:t>Anatomy and Physiology</a:t>
            </a:r>
          </a:p>
          <a:p>
            <a:pPr lvl="1" algn="ctr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en-GB" sz="2600" b="1" dirty="0"/>
              <a:t>5 topics</a:t>
            </a:r>
          </a:p>
          <a:p>
            <a:pPr lvl="1" algn="ctr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en-GB" sz="2600" b="1" dirty="0"/>
              <a:t>1.5 hours</a:t>
            </a:r>
          </a:p>
          <a:p>
            <a:pPr lvl="1" algn="ctr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en-GB" sz="2600" b="1" dirty="0"/>
              <a:t>80 marks </a:t>
            </a:r>
          </a:p>
          <a:p>
            <a:pPr lvl="1" algn="ctr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en-GB" sz="2600" b="1" dirty="0"/>
              <a:t>Written examination marked externally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A86902-6E08-48BC-A09D-41F684013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746" y="952260"/>
            <a:ext cx="4423190" cy="568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9BDAE-5325-4A63-8C19-1B7F7A572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3B9F17-B442-4775-821E-6796EFCA3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4019937">
            <a:off x="11540668" y="6401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/>
              <a:t>Course Breakdown Component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79C8F-47BA-4D85-887F-3AEADD7171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/>
              <a:t>Unit 2 </a:t>
            </a:r>
          </a:p>
          <a:p>
            <a:pPr marL="0" indent="0" algn="ctr">
              <a:buNone/>
            </a:pPr>
            <a:r>
              <a:rPr lang="en-GB" b="1" dirty="0"/>
              <a:t>Fitness training and programming for health, sport and wellbeing</a:t>
            </a:r>
          </a:p>
          <a:p>
            <a:pPr marL="0" indent="0" algn="ctr">
              <a:buNone/>
            </a:pPr>
            <a:endParaRPr lang="en-GB" b="1" dirty="0"/>
          </a:p>
          <a:p>
            <a:pPr algn="ctr">
              <a:buFontTx/>
              <a:buChar char="-"/>
            </a:pPr>
            <a:r>
              <a:rPr lang="en-GB" b="1" dirty="0"/>
              <a:t>4 hours supervised research based around a scenario</a:t>
            </a:r>
          </a:p>
          <a:p>
            <a:pPr algn="ctr">
              <a:buFontTx/>
              <a:buChar char="-"/>
            </a:pPr>
            <a:r>
              <a:rPr lang="en-GB" b="1" dirty="0"/>
              <a:t>2.5 hour written examination</a:t>
            </a:r>
          </a:p>
          <a:p>
            <a:pPr algn="ctr">
              <a:buFontTx/>
              <a:buChar char="-"/>
            </a:pPr>
            <a:r>
              <a:rPr lang="en-GB" b="1" dirty="0"/>
              <a:t>60 marks</a:t>
            </a:r>
          </a:p>
          <a:p>
            <a:pPr algn="ctr">
              <a:buFontTx/>
              <a:buChar char="-"/>
            </a:pPr>
            <a:r>
              <a:rPr lang="en-GB" b="1" dirty="0"/>
              <a:t>Marked externally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98DB6-E78E-4045-9DDE-E0CCCCB20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526804" y="1030586"/>
            <a:ext cx="4480132" cy="5624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669F36-D5A4-4D46-A3BE-971EA0D6E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7A64D5-7AAC-4387-A53C-26C0758B1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35360" y="836712"/>
            <a:ext cx="7056784" cy="5670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i="1" dirty="0"/>
              <a:t>Unit 22</a:t>
            </a:r>
          </a:p>
          <a:p>
            <a:pPr marL="0" indent="0" algn="ctr">
              <a:buNone/>
            </a:pPr>
            <a:r>
              <a:rPr lang="en-GB" b="1" i="1" dirty="0"/>
              <a:t>Investigating business in the sport and active leisure industry </a:t>
            </a:r>
          </a:p>
          <a:p>
            <a:pPr algn="ctr">
              <a:buFontTx/>
              <a:buChar char="-"/>
            </a:pPr>
            <a:r>
              <a:rPr lang="en-GB" b="1" i="1" dirty="0"/>
              <a:t>4 hours supervised research based around a scenario</a:t>
            </a:r>
          </a:p>
          <a:p>
            <a:pPr algn="ctr">
              <a:buFontTx/>
              <a:buChar char="-"/>
            </a:pPr>
            <a:r>
              <a:rPr lang="en-GB" b="1" i="1" dirty="0"/>
              <a:t>2.5 hour written examination</a:t>
            </a:r>
          </a:p>
          <a:p>
            <a:pPr algn="ctr">
              <a:buFontTx/>
              <a:buChar char="-"/>
            </a:pPr>
            <a:r>
              <a:rPr lang="en-GB" b="1" i="1" dirty="0"/>
              <a:t>60 marks</a:t>
            </a:r>
          </a:p>
          <a:p>
            <a:pPr algn="ctr">
              <a:buFontTx/>
              <a:buChar char="-"/>
            </a:pPr>
            <a:r>
              <a:rPr lang="en-GB" b="1" i="1" dirty="0"/>
              <a:t>Marked externally</a:t>
            </a: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17" name="Picture 2" descr="T:\Staff Public\Photos NEW\MARKETING\Zoe Cooper Photog new Website Jan18\St_Mary's_CofE_Dec17_23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8" r="12120"/>
          <a:stretch/>
        </p:blipFill>
        <p:spPr bwMode="auto">
          <a:xfrm>
            <a:off x="7838327" y="874890"/>
            <a:ext cx="4244806" cy="58371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38" y="0"/>
            <a:ext cx="1219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3900" b="1" dirty="0"/>
              <a:t>Course Breakdown: Component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CB46E-C39A-44B4-83CE-A49BDFAFF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464" y="83047"/>
            <a:ext cx="1810669" cy="6706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4EB095-829C-437E-8A66-D07B7D809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84499" y="1053769"/>
            <a:ext cx="7776864" cy="53711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The course is study using a combination of study methods. </a:t>
            </a:r>
          </a:p>
          <a:p>
            <a:pPr marL="0" indent="0">
              <a:buNone/>
            </a:pPr>
            <a:r>
              <a:rPr lang="en-GB" b="1" dirty="0"/>
              <a:t>1.) Teacher Led</a:t>
            </a:r>
          </a:p>
          <a:p>
            <a:pPr marL="0" indent="0">
              <a:buNone/>
            </a:pPr>
            <a:r>
              <a:rPr lang="en-GB" b="1" dirty="0"/>
              <a:t>2.) Group research tasks</a:t>
            </a:r>
          </a:p>
          <a:p>
            <a:pPr marL="0" indent="0">
              <a:buNone/>
            </a:pPr>
            <a:r>
              <a:rPr lang="en-GB" b="1" dirty="0"/>
              <a:t>3.) Independent completing of assignments </a:t>
            </a:r>
          </a:p>
          <a:p>
            <a:pPr marL="0" indent="0">
              <a:buNone/>
            </a:pPr>
            <a:r>
              <a:rPr lang="en-GB" b="1" dirty="0"/>
              <a:t>4.) Group presentations</a:t>
            </a:r>
          </a:p>
          <a:p>
            <a:pPr marL="0" indent="0">
              <a:buNone/>
            </a:pPr>
            <a:r>
              <a:rPr lang="en-GB" b="1" dirty="0"/>
              <a:t>5.) Small number of practical lessons </a:t>
            </a:r>
          </a:p>
          <a:p>
            <a:pPr marL="0" indent="0">
              <a:buNone/>
            </a:pPr>
            <a:r>
              <a:rPr lang="en-GB" b="1" dirty="0"/>
              <a:t>6.) Coaching of younger students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-635732" y="99822"/>
            <a:ext cx="1148426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Mode of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099" r="44579" b="13250"/>
          <a:stretch/>
        </p:blipFill>
        <p:spPr>
          <a:xfrm>
            <a:off x="8458125" y="908720"/>
            <a:ext cx="3565446" cy="5664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2B1A92-4776-4C17-999C-9F629910D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0848" y="99822"/>
            <a:ext cx="1810669" cy="6706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3D2B66-BD7D-4986-98DB-421586AAE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981200" y="214722"/>
            <a:ext cx="8229600" cy="8228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 of Assessment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 bwMode="auto">
          <a:xfrm>
            <a:off x="5087888" y="1196752"/>
            <a:ext cx="6874422" cy="5472608"/>
          </a:xfrm>
          <a:solidFill>
            <a:schemeClr val="bg1">
              <a:alpha val="70000"/>
            </a:schemeClr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External examinations </a:t>
            </a:r>
            <a:br>
              <a:rPr lang="en-US" dirty="0"/>
            </a:br>
            <a:r>
              <a:rPr lang="en-US" dirty="0"/>
              <a:t>- Variety of short and long answer responses</a:t>
            </a:r>
            <a:br>
              <a:rPr lang="en-US" dirty="0"/>
            </a:br>
            <a:r>
              <a:rPr lang="en-US" dirty="0"/>
              <a:t>- External supervised research </a:t>
            </a:r>
          </a:p>
          <a:p>
            <a:endParaRPr lang="en-US" dirty="0"/>
          </a:p>
          <a:p>
            <a:r>
              <a:rPr lang="en-US" dirty="0"/>
              <a:t>Coursework assignments </a:t>
            </a:r>
          </a:p>
          <a:p>
            <a:pPr marL="0" indent="0">
              <a:buNone/>
            </a:pPr>
            <a:r>
              <a:rPr lang="en-US" dirty="0"/>
              <a:t>    -  Written </a:t>
            </a:r>
            <a:br>
              <a:rPr lang="en-US" dirty="0"/>
            </a:br>
            <a:r>
              <a:rPr lang="en-US" dirty="0"/>
              <a:t>    -  Photographic and video evidence </a:t>
            </a:r>
            <a:br>
              <a:rPr lang="en-US" dirty="0"/>
            </a:br>
            <a:r>
              <a:rPr lang="en-US" dirty="0"/>
              <a:t>    -  Witness statements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CDE13-BE7A-46A5-B2AE-9E6B3CA79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0" y="1556792"/>
            <a:ext cx="3943325" cy="3943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73B0F-FDA4-4247-92F2-5F6509636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AF03B6-81BB-41BF-95B2-89DE62DEB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22746"/>
            <a:ext cx="1211999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3600" b="1" dirty="0"/>
              <a:t>Post 18 Links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171454" y="653990"/>
            <a:ext cx="5340539" cy="59800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endParaRPr lang="en-GB" dirty="0"/>
          </a:p>
          <a:p>
            <a:pPr marL="0" indent="0" eaLnBrk="1" hangingPunct="1">
              <a:buNone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583832" y="53012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8228" t="36654" r="3932" b="20188"/>
          <a:stretch/>
        </p:blipFill>
        <p:spPr>
          <a:xfrm>
            <a:off x="34384" y="980728"/>
            <a:ext cx="5832648" cy="420945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23992" y="914982"/>
            <a:ext cx="5744840" cy="5394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University Sport Pathways </a:t>
            </a:r>
          </a:p>
          <a:p>
            <a:pPr>
              <a:buFontTx/>
              <a:buChar char="-"/>
            </a:pPr>
            <a:r>
              <a:rPr lang="en-GB" dirty="0"/>
              <a:t>Physiotherapy</a:t>
            </a:r>
          </a:p>
          <a:p>
            <a:pPr>
              <a:buFontTx/>
              <a:buChar char="-"/>
            </a:pPr>
            <a:r>
              <a:rPr lang="en-GB" dirty="0"/>
              <a:t>Sport Science </a:t>
            </a:r>
          </a:p>
          <a:p>
            <a:pPr>
              <a:buFontTx/>
              <a:buChar char="-"/>
            </a:pPr>
            <a:r>
              <a:rPr lang="en-GB" dirty="0"/>
              <a:t>Sports coaching</a:t>
            </a:r>
          </a:p>
          <a:p>
            <a:pPr>
              <a:buFontTx/>
              <a:buChar char="-"/>
            </a:pPr>
            <a:r>
              <a:rPr lang="en-GB" dirty="0"/>
              <a:t>Strength and conditioning </a:t>
            </a:r>
          </a:p>
          <a:p>
            <a:pPr>
              <a:buFontTx/>
              <a:buChar char="-"/>
            </a:pPr>
            <a:r>
              <a:rPr lang="en-GB" dirty="0"/>
              <a:t>Personal training </a:t>
            </a:r>
          </a:p>
          <a:p>
            <a:pPr>
              <a:buFontTx/>
              <a:buChar char="-"/>
            </a:pPr>
            <a:r>
              <a:rPr lang="en-GB" dirty="0"/>
              <a:t>Sport Studies </a:t>
            </a:r>
          </a:p>
          <a:p>
            <a:pPr>
              <a:buFontTx/>
              <a:buChar char="-"/>
            </a:pPr>
            <a:r>
              <a:rPr lang="en-GB" dirty="0"/>
              <a:t>Sports Coaching</a:t>
            </a:r>
          </a:p>
          <a:p>
            <a:pPr>
              <a:buFontTx/>
              <a:buChar char="-"/>
            </a:pPr>
            <a:r>
              <a:rPr lang="en-GB" dirty="0"/>
              <a:t>Sports Journalism </a:t>
            </a:r>
          </a:p>
          <a:p>
            <a:pPr>
              <a:buFontTx/>
              <a:buChar char="-"/>
            </a:pPr>
            <a:r>
              <a:rPr lang="en-GB" dirty="0"/>
              <a:t>Performance analysis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AB9DB-313D-47F6-9DE4-140B1769E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D9B929-EC3A-4BD9-B357-718C0E61A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440" y="59664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F910C84474A418E4F34F03E0165DD" ma:contentTypeVersion="10" ma:contentTypeDescription="Create a new document." ma:contentTypeScope="" ma:versionID="334655f71befac3763bfcedccdb41c1e">
  <xsd:schema xmlns:xsd="http://www.w3.org/2001/XMLSchema" xmlns:xs="http://www.w3.org/2001/XMLSchema" xmlns:p="http://schemas.microsoft.com/office/2006/metadata/properties" xmlns:ns3="42a4c5c8-a4fb-46e6-92ce-dd705139a5b3" targetNamespace="http://schemas.microsoft.com/office/2006/metadata/properties" ma:root="true" ma:fieldsID="703ac241fe857ad46380f9b614330565" ns3:_="">
    <xsd:import namespace="42a4c5c8-a4fb-46e6-92ce-dd705139a5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4c5c8-a4fb-46e6-92ce-dd705139a5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F33D0F-7049-44F2-981D-B2135C5DCB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4c5c8-a4fb-46e6-92ce-dd705139a5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031760-C12D-47F2-9BCF-67E7B40BAF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01BCCC-578F-4083-B7B2-273F109B9997}">
  <ds:schemaRefs>
    <ds:schemaRef ds:uri="http://schemas.microsoft.com/office/2006/documentManagement/types"/>
    <ds:schemaRef ds:uri="http://purl.org/dc/terms/"/>
    <ds:schemaRef ds:uri="42a4c5c8-a4fb-46e6-92ce-dd705139a5b3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5048</TotalTime>
  <Words>350</Words>
  <Application>Microsoft Office PowerPoint</Application>
  <PresentationFormat>Widescreen</PresentationFormat>
  <Paragraphs>74</Paragraphs>
  <Slides>10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Subject Pre-requisites</vt:lpstr>
      <vt:lpstr>Course Breakdown</vt:lpstr>
      <vt:lpstr>Course Breakdown: Component 1</vt:lpstr>
      <vt:lpstr>Course Breakdown Component 2</vt:lpstr>
      <vt:lpstr>Course Breakdown: Component 3</vt:lpstr>
      <vt:lpstr>PowerPoint Presentation</vt:lpstr>
      <vt:lpstr>Mode of Assessment</vt:lpstr>
      <vt:lpstr>Post 18 Links</vt:lpstr>
      <vt:lpstr>PowerPoint Presentation</vt:lpstr>
    </vt:vector>
  </TitlesOfParts>
  <Company>St Mary's CE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Mr. Warner</dc:creator>
  <cp:lastModifiedBy>Rosco Hunt</cp:lastModifiedBy>
  <cp:revision>237</cp:revision>
  <cp:lastPrinted>2012-11-13T17:47:27Z</cp:lastPrinted>
  <dcterms:created xsi:type="dcterms:W3CDTF">2012-06-17T09:58:49Z</dcterms:created>
  <dcterms:modified xsi:type="dcterms:W3CDTF">2021-11-18T10:49:22Z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0x010100E5AF910C84474A418E4F34F03E0165DD</vt:lpwstr>
  </property>
</Properties>
</file>