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463" r:id="rId5"/>
    <p:sldId id="471" r:id="rId6"/>
    <p:sldId id="459" r:id="rId7"/>
    <p:sldId id="435" r:id="rId8"/>
    <p:sldId id="470" r:id="rId9"/>
    <p:sldId id="466" r:id="rId10"/>
    <p:sldId id="469" r:id="rId11"/>
    <p:sldId id="437" r:id="rId12"/>
    <p:sldId id="445" r:id="rId13"/>
    <p:sldId id="454" r:id="rId14"/>
  </p:sldIdLst>
  <p:sldSz cx="12192000" cy="6858000"/>
  <p:notesSz cx="6864350" cy="9996488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49">
          <p15:clr>
            <a:srgbClr val="A4A3A4"/>
          </p15:clr>
        </p15:guide>
        <p15:guide id="2" pos="216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06" autoAdjust="0"/>
    <p:restoredTop sz="73756" autoAdjust="0"/>
  </p:normalViewPr>
  <p:slideViewPr>
    <p:cSldViewPr>
      <p:cViewPr varScale="1">
        <p:scale>
          <a:sx n="47" d="100"/>
          <a:sy n="47" d="100"/>
        </p:scale>
        <p:origin x="1524" y="5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50" y="-96"/>
      </p:cViewPr>
      <p:guideLst>
        <p:guide orient="horz" pos="3149"/>
        <p:guide pos="216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4551" cy="499825"/>
          </a:xfrm>
          <a:prstGeom prst="rect">
            <a:avLst/>
          </a:prstGeom>
        </p:spPr>
        <p:txBody>
          <a:bodyPr vert="horz" lIns="92181" tIns="46090" rIns="92181" bIns="4609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8212" y="0"/>
            <a:ext cx="2974551" cy="499825"/>
          </a:xfrm>
          <a:prstGeom prst="rect">
            <a:avLst/>
          </a:prstGeom>
        </p:spPr>
        <p:txBody>
          <a:bodyPr vert="horz" lIns="92181" tIns="46090" rIns="92181" bIns="46090" rtlCol="0"/>
          <a:lstStyle>
            <a:lvl1pPr algn="r">
              <a:defRPr sz="1200"/>
            </a:lvl1pPr>
          </a:lstStyle>
          <a:p>
            <a:fld id="{E39ADCB5-0700-4749-B254-0063BFF1E458}" type="datetimeFigureOut">
              <a:rPr lang="en-GB" smtClean="0"/>
              <a:t>18/11/2021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94928"/>
            <a:ext cx="2974551" cy="499825"/>
          </a:xfrm>
          <a:prstGeom prst="rect">
            <a:avLst/>
          </a:prstGeom>
        </p:spPr>
        <p:txBody>
          <a:bodyPr vert="horz" lIns="92181" tIns="46090" rIns="92181" bIns="4609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8212" y="9494928"/>
            <a:ext cx="2974551" cy="499825"/>
          </a:xfrm>
          <a:prstGeom prst="rect">
            <a:avLst/>
          </a:prstGeom>
        </p:spPr>
        <p:txBody>
          <a:bodyPr vert="horz" lIns="92181" tIns="46090" rIns="92181" bIns="46090" rtlCol="0" anchor="b"/>
          <a:lstStyle>
            <a:lvl1pPr algn="r">
              <a:defRPr sz="1200"/>
            </a:lvl1pPr>
          </a:lstStyle>
          <a:p>
            <a:fld id="{A07BCE41-F9E2-4F34-9799-0C82993176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54238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4551" cy="499825"/>
          </a:xfrm>
          <a:prstGeom prst="rect">
            <a:avLst/>
          </a:prstGeom>
        </p:spPr>
        <p:txBody>
          <a:bodyPr vert="horz" lIns="92181" tIns="46090" rIns="92181" bIns="4609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8212" y="0"/>
            <a:ext cx="2974551" cy="499825"/>
          </a:xfrm>
          <a:prstGeom prst="rect">
            <a:avLst/>
          </a:prstGeom>
        </p:spPr>
        <p:txBody>
          <a:bodyPr vert="horz" lIns="92181" tIns="46090" rIns="92181" bIns="46090" rtlCol="0"/>
          <a:lstStyle>
            <a:lvl1pPr algn="r">
              <a:defRPr sz="1200"/>
            </a:lvl1pPr>
          </a:lstStyle>
          <a:p>
            <a:fld id="{4BCABEDD-50E8-4E5B-8703-EC0CE7C0BB35}" type="datetimeFigureOut">
              <a:rPr lang="en-GB" smtClean="0"/>
              <a:t>18/11/2021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0013" y="749300"/>
            <a:ext cx="6664325" cy="3749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81" tIns="46090" rIns="92181" bIns="4609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6436" y="4748334"/>
            <a:ext cx="5491480" cy="4498419"/>
          </a:xfrm>
          <a:prstGeom prst="rect">
            <a:avLst/>
          </a:prstGeom>
        </p:spPr>
        <p:txBody>
          <a:bodyPr vert="horz" lIns="92181" tIns="46090" rIns="92181" bIns="4609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94928"/>
            <a:ext cx="2974551" cy="499825"/>
          </a:xfrm>
          <a:prstGeom prst="rect">
            <a:avLst/>
          </a:prstGeom>
        </p:spPr>
        <p:txBody>
          <a:bodyPr vert="horz" lIns="92181" tIns="46090" rIns="92181" bIns="4609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8212" y="9494928"/>
            <a:ext cx="2974551" cy="499825"/>
          </a:xfrm>
          <a:prstGeom prst="rect">
            <a:avLst/>
          </a:prstGeom>
        </p:spPr>
        <p:txBody>
          <a:bodyPr vert="horz" lIns="92181" tIns="46090" rIns="92181" bIns="46090" rtlCol="0" anchor="b"/>
          <a:lstStyle>
            <a:lvl1pPr algn="r">
              <a:defRPr sz="1200"/>
            </a:lvl1pPr>
          </a:lstStyle>
          <a:p>
            <a:fld id="{072CA82C-0A84-4F0A-AE37-97207DA0807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8472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0013" y="749300"/>
            <a:ext cx="6664325" cy="3749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2CA82C-0A84-4F0A-AE37-97207DA0807C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04135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0013" y="749300"/>
            <a:ext cx="6664325" cy="3749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2CA82C-0A84-4F0A-AE37-97207DA0807C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92421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0013" y="749300"/>
            <a:ext cx="6664325" cy="3749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2CA82C-0A84-4F0A-AE37-97207DA0807C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68993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0013" y="749300"/>
            <a:ext cx="6664325" cy="3749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2CA82C-0A84-4F0A-AE37-97207DA0807C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68993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0013" y="749300"/>
            <a:ext cx="6664325" cy="3749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2CA82C-0A84-4F0A-AE37-97207DA0807C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13306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0013" y="749300"/>
            <a:ext cx="6664325" cy="3749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2CA82C-0A84-4F0A-AE37-97207DA0807C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13306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0013" y="749300"/>
            <a:ext cx="6664325" cy="3749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2CA82C-0A84-4F0A-AE37-97207DA0807C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43665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0013" y="749300"/>
            <a:ext cx="6664325" cy="3749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2CA82C-0A84-4F0A-AE37-97207DA0807C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74043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0013" y="749300"/>
            <a:ext cx="6664325" cy="3749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2CA82C-0A84-4F0A-AE37-97207DA0807C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46330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376BA-DD5B-4D63-B75D-0223CC84084E}" type="datetimeFigureOut">
              <a:rPr lang="en-GB" smtClean="0"/>
              <a:t>18/11/2021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89ACA-FFBC-434F-99FE-07A50180814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851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376BA-DD5B-4D63-B75D-0223CC84084E}" type="datetimeFigureOut">
              <a:rPr lang="en-GB" smtClean="0"/>
              <a:t>18/11/2021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89ACA-FFBC-434F-99FE-07A50180814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6952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376BA-DD5B-4D63-B75D-0223CC84084E}" type="datetimeFigureOut">
              <a:rPr lang="en-GB" smtClean="0"/>
              <a:t>18/11/2021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89ACA-FFBC-434F-99FE-07A50180814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1138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376BA-DD5B-4D63-B75D-0223CC84084E}" type="datetimeFigureOut">
              <a:rPr lang="en-GB" smtClean="0"/>
              <a:t>18/11/2021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89ACA-FFBC-434F-99FE-07A50180814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3607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376BA-DD5B-4D63-B75D-0223CC84084E}" type="datetimeFigureOut">
              <a:rPr lang="en-GB" smtClean="0"/>
              <a:t>18/11/2021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89ACA-FFBC-434F-99FE-07A50180814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8485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376BA-DD5B-4D63-B75D-0223CC84084E}" type="datetimeFigureOut">
              <a:rPr lang="en-GB" smtClean="0"/>
              <a:t>18/11/2021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89ACA-FFBC-434F-99FE-07A50180814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5374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376BA-DD5B-4D63-B75D-0223CC84084E}" type="datetimeFigureOut">
              <a:rPr lang="en-GB" smtClean="0"/>
              <a:t>18/11/2021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89ACA-FFBC-434F-99FE-07A50180814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9461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376BA-DD5B-4D63-B75D-0223CC84084E}" type="datetimeFigureOut">
              <a:rPr lang="en-GB" smtClean="0"/>
              <a:t>18/11/2021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89ACA-FFBC-434F-99FE-07A50180814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723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376BA-DD5B-4D63-B75D-0223CC84084E}" type="datetimeFigureOut">
              <a:rPr lang="en-GB" smtClean="0"/>
              <a:t>18/11/2021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89ACA-FFBC-434F-99FE-07A50180814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0289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376BA-DD5B-4D63-B75D-0223CC84084E}" type="datetimeFigureOut">
              <a:rPr lang="en-GB" smtClean="0"/>
              <a:t>18/11/2021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89ACA-FFBC-434F-99FE-07A50180814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0186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376BA-DD5B-4D63-B75D-0223CC84084E}" type="datetimeFigureOut">
              <a:rPr lang="en-GB" smtClean="0"/>
              <a:t>18/11/2021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89ACA-FFBC-434F-99FE-07A50180814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3953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D376BA-DD5B-4D63-B75D-0223CC84084E}" type="datetimeFigureOut">
              <a:rPr lang="en-GB" smtClean="0"/>
              <a:t>18/11/2021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C89ACA-FFBC-434F-99FE-07A50180814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37589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Content Placeholder 1"/>
          <p:cNvSpPr>
            <a:spLocks noGrp="1"/>
          </p:cNvSpPr>
          <p:nvPr>
            <p:ph type="subTitle" idx="1"/>
          </p:nvPr>
        </p:nvSpPr>
        <p:spPr bwMode="auto">
          <a:xfrm>
            <a:off x="1199456" y="5589240"/>
            <a:ext cx="5256584" cy="72008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85000" lnSpcReduction="20000"/>
          </a:bodyPr>
          <a:lstStyle/>
          <a:p>
            <a:pPr>
              <a:spcBef>
                <a:spcPts val="0"/>
              </a:spcBef>
            </a:pPr>
            <a:r>
              <a:rPr lang="en-GB" sz="2800" dirty="0"/>
              <a:t>‘Everyone is equal, everyone deserves the best’</a:t>
            </a:r>
          </a:p>
        </p:txBody>
      </p:sp>
      <p:sp>
        <p:nvSpPr>
          <p:cNvPr id="10" name="Subtitle 3"/>
          <p:cNvSpPr txBox="1">
            <a:spLocks/>
          </p:cNvSpPr>
          <p:nvPr/>
        </p:nvSpPr>
        <p:spPr bwMode="auto">
          <a:xfrm>
            <a:off x="407368" y="620688"/>
            <a:ext cx="7056784" cy="936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 Mary’s Sixth Form &amp; Leadership Centre</a:t>
            </a:r>
          </a:p>
        </p:txBody>
      </p:sp>
      <p:pic>
        <p:nvPicPr>
          <p:cNvPr id="4098" name="Picture 2" descr="T:\Staff Public\Staff\6th FORM\6th Form Open evening 23 Nov 16\6th Form gloss brochure photographs\E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2184" y="-1"/>
            <a:ext cx="4451937" cy="686045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91645B3-9B51-4AEF-BEAE-A8B524FDE3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00456" y="104105"/>
            <a:ext cx="1806480" cy="668835"/>
          </a:xfrm>
          <a:prstGeom prst="rect">
            <a:avLst/>
          </a:prstGeom>
        </p:spPr>
      </p:pic>
      <p:sp>
        <p:nvSpPr>
          <p:cNvPr id="11" name="Rectangle 2">
            <a:extLst>
              <a:ext uri="{FF2B5EF4-FFF2-40B4-BE49-F238E27FC236}">
                <a16:creationId xmlns:a16="http://schemas.microsoft.com/office/drawing/2014/main" id="{52631B0A-BBD2-47DA-B03E-357E609D9E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256" y="2060848"/>
            <a:ext cx="6696744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Sixth Form Subject Taster</a:t>
            </a:r>
            <a:br>
              <a:rPr lang="en-GB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BTEC</a:t>
            </a:r>
            <a:br>
              <a:rPr lang="en-GB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Sport Level 3</a:t>
            </a:r>
            <a:br>
              <a:rPr lang="en-GB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Pearsons</a:t>
            </a:r>
            <a:br>
              <a:rPr lang="en-GB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50080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T:\Staff Public\Photos NEW\MARKETING\Zoe Cooper Photog new Website Jan18\St_Mary's_CofE_Dec17_22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11" t="17065" r="-507" b="32237"/>
          <a:stretch/>
        </p:blipFill>
        <p:spPr bwMode="auto">
          <a:xfrm>
            <a:off x="0" y="-3077"/>
            <a:ext cx="12534969" cy="6861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968208" y="772940"/>
            <a:ext cx="5256584" cy="6763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buClr>
                <a:schemeClr val="tx1"/>
              </a:buClr>
            </a:pPr>
            <a:endParaRPr lang="en-GB" sz="1050" i="1" dirty="0">
              <a:solidFill>
                <a:srgbClr val="FF0000"/>
              </a:solidFill>
            </a:endParaRPr>
          </a:p>
          <a:p>
            <a:pPr algn="ctr">
              <a:lnSpc>
                <a:spcPct val="110000"/>
              </a:lnSpc>
              <a:buClr>
                <a:schemeClr val="tx1"/>
              </a:buClr>
            </a:pPr>
            <a:r>
              <a:rPr lang="en-GB" sz="2400" b="1" dirty="0">
                <a:solidFill>
                  <a:schemeClr val="bg1"/>
                </a:solidFill>
              </a:rPr>
              <a:t>Follow us on @</a:t>
            </a:r>
            <a:r>
              <a:rPr lang="en-GB" sz="2400" b="1" dirty="0" err="1">
                <a:solidFill>
                  <a:schemeClr val="bg1"/>
                </a:solidFill>
              </a:rPr>
              <a:t>SMHSixth</a:t>
            </a:r>
            <a:r>
              <a:rPr lang="en-GB" sz="2400" b="1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DA23412-C037-4D5D-B561-29F303AB45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00456" y="104105"/>
            <a:ext cx="1806480" cy="668835"/>
          </a:xfrm>
          <a:prstGeom prst="rect">
            <a:avLst/>
          </a:prstGeom>
        </p:spPr>
      </p:pic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B4E7285A-8180-4581-9D0A-88D90E1C0617}"/>
              </a:ext>
            </a:extLst>
          </p:cNvPr>
          <p:cNvSpPr txBox="1">
            <a:spLocks/>
          </p:cNvSpPr>
          <p:nvPr/>
        </p:nvSpPr>
        <p:spPr bwMode="auto">
          <a:xfrm>
            <a:off x="0" y="6116050"/>
            <a:ext cx="12432704" cy="7419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GB" sz="2800" dirty="0"/>
              <a:t>‘Everyone is equal, everyone deserves the best’</a:t>
            </a:r>
          </a:p>
        </p:txBody>
      </p:sp>
    </p:spTree>
    <p:extLst>
      <p:ext uri="{BB962C8B-B14F-4D97-AF65-F5344CB8AC3E}">
        <p14:creationId xmlns:p14="http://schemas.microsoft.com/office/powerpoint/2010/main" val="2096472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905378-671E-4EFC-8A22-E06351F50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Subject Pre-requisites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357838-760C-4981-ABCD-3AFA5ECB4DD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P2 in a level 2 sport course (Sport Science at SMHS)/ Level 4 in GCSE PE</a:t>
            </a:r>
          </a:p>
          <a:p>
            <a:r>
              <a:rPr lang="en-GB" dirty="0"/>
              <a:t>A keen interest in the following</a:t>
            </a:r>
          </a:p>
          <a:p>
            <a:pPr>
              <a:buFontTx/>
              <a:buChar char="-"/>
            </a:pPr>
            <a:r>
              <a:rPr lang="en-GB" dirty="0"/>
              <a:t>Human anatomy </a:t>
            </a:r>
          </a:p>
          <a:p>
            <a:pPr>
              <a:buFontTx/>
              <a:buChar char="-"/>
            </a:pPr>
            <a:r>
              <a:rPr lang="en-GB" dirty="0"/>
              <a:t>How the human body responds to exercise </a:t>
            </a:r>
          </a:p>
          <a:p>
            <a:pPr>
              <a:buFontTx/>
              <a:buChar char="-"/>
            </a:pPr>
            <a:r>
              <a:rPr lang="en-GB" dirty="0"/>
              <a:t>The science behind coaching and learning new skills</a:t>
            </a:r>
          </a:p>
          <a:p>
            <a:pPr>
              <a:buFontTx/>
              <a:buChar char="-"/>
            </a:pPr>
            <a:r>
              <a:rPr lang="en-GB" dirty="0"/>
              <a:t>Testing athletes performance</a:t>
            </a:r>
          </a:p>
          <a:p>
            <a:pPr>
              <a:buFontTx/>
              <a:buChar char="-"/>
            </a:pPr>
            <a:r>
              <a:rPr lang="en-GB" dirty="0"/>
              <a:t>Responding to and treating sports injuries 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C38CA72-4CF2-4AC3-9279-BEBF60613EE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747070" y="2015933"/>
            <a:ext cx="4285859" cy="369449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4480FC7-7C70-4A15-B5B7-E2BFA48F5A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0456" y="175520"/>
            <a:ext cx="1810669" cy="670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058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 bwMode="auto">
          <a:xfrm>
            <a:off x="0" y="54655"/>
            <a:ext cx="12119992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GB" sz="4000" b="1" dirty="0"/>
              <a:t>Course Breakdown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643124" y="836712"/>
            <a:ext cx="7476868" cy="5970220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GB" sz="2400" b="1" dirty="0"/>
              <a:t>Diploma (2 A Levels)</a:t>
            </a:r>
            <a:br>
              <a:rPr lang="en-GB" sz="2400" b="1" dirty="0"/>
            </a:br>
            <a:r>
              <a:rPr lang="en-GB" sz="2400" b="1" dirty="0"/>
              <a:t>(720 hours)</a:t>
            </a:r>
            <a:br>
              <a:rPr lang="en-GB" sz="2400" b="1" dirty="0"/>
            </a:br>
            <a:r>
              <a:rPr lang="en-GB" sz="2400" b="1" dirty="0"/>
              <a:t>9 Units</a:t>
            </a:r>
            <a:br>
              <a:rPr lang="en-GB" sz="2400" b="1" dirty="0"/>
            </a:br>
            <a:r>
              <a:rPr lang="en-GB" sz="2400" b="1" dirty="0"/>
              <a:t>6 Coursework Units</a:t>
            </a:r>
            <a:br>
              <a:rPr lang="en-GB" sz="2400" b="1" dirty="0"/>
            </a:br>
            <a:r>
              <a:rPr lang="en-GB" sz="2400" b="1" dirty="0"/>
              <a:t>1 Exam</a:t>
            </a:r>
            <a:br>
              <a:rPr lang="en-GB" sz="2400" b="1" dirty="0"/>
            </a:br>
            <a:r>
              <a:rPr lang="en-GB" sz="2400" b="1" dirty="0"/>
              <a:t>2 Controlled Assessments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en-GB" sz="2400" b="1" dirty="0"/>
          </a:p>
          <a:p>
            <a:pPr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GB" sz="2400" b="1" dirty="0"/>
              <a:t>Extended Certificate (1 A Level)</a:t>
            </a:r>
            <a:br>
              <a:rPr lang="en-GB" sz="2400" b="1" dirty="0"/>
            </a:br>
            <a:r>
              <a:rPr lang="en-GB" sz="2400" b="1" dirty="0"/>
              <a:t>(360 hours)</a:t>
            </a:r>
            <a:br>
              <a:rPr lang="en-GB" sz="2400" b="1" dirty="0"/>
            </a:br>
            <a:r>
              <a:rPr lang="en-GB" sz="2400" b="1" dirty="0"/>
              <a:t>4 units</a:t>
            </a:r>
            <a:br>
              <a:rPr lang="en-GB" sz="2400" b="1" dirty="0"/>
            </a:br>
            <a:r>
              <a:rPr lang="en-GB" sz="2400" b="1" dirty="0"/>
              <a:t>2 coursework units</a:t>
            </a:r>
            <a:br>
              <a:rPr lang="en-GB" sz="2400" b="1" dirty="0"/>
            </a:br>
            <a:r>
              <a:rPr lang="en-GB" sz="2400" b="1" dirty="0"/>
              <a:t>1 Exam</a:t>
            </a:r>
            <a:br>
              <a:rPr lang="en-GB" sz="2400" b="1" dirty="0"/>
            </a:br>
            <a:r>
              <a:rPr lang="en-GB" sz="2400" b="1" dirty="0"/>
              <a:t>1 Controlled assessment 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en-GB" sz="2400" b="1" dirty="0"/>
          </a:p>
        </p:txBody>
      </p:sp>
      <p:pic>
        <p:nvPicPr>
          <p:cNvPr id="1026" name="Picture 2" descr="T:\Staff Public\Staff\6th FORM\6th Form Open evening 23 Nov 16\Brochure Photograph options\DSC_00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6" y="863308"/>
            <a:ext cx="4047124" cy="594362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65F5DD7-726F-4D74-A6C7-7898D73872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00456" y="116632"/>
            <a:ext cx="1806480" cy="668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813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7000">
        <p:fade/>
      </p:transition>
    </mc:Choice>
    <mc:Fallback xmlns="">
      <p:transition spd="slow" advClick="0" advTm="7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346" y="-1793"/>
            <a:ext cx="12179654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eaLnBrk="1" hangingPunct="1"/>
            <a:r>
              <a:rPr lang="en-GB" sz="3900" b="1" dirty="0"/>
              <a:t>Course Breakdown: Component 1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sz="half" idx="1"/>
          </p:nvPr>
        </p:nvSpPr>
        <p:spPr bwMode="auto">
          <a:xfrm>
            <a:off x="12346" y="836712"/>
            <a:ext cx="5939638" cy="568863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457200" lvl="1" indent="0">
              <a:lnSpc>
                <a:spcPct val="160000"/>
              </a:lnSpc>
              <a:spcBef>
                <a:spcPts val="0"/>
              </a:spcBef>
              <a:buNone/>
            </a:pPr>
            <a:endParaRPr lang="en-GB" sz="2600" b="1" dirty="0"/>
          </a:p>
          <a:p>
            <a:pPr marL="457200" lvl="1" indent="0" algn="ctr">
              <a:lnSpc>
                <a:spcPct val="160000"/>
              </a:lnSpc>
              <a:spcBef>
                <a:spcPts val="0"/>
              </a:spcBef>
              <a:buNone/>
            </a:pPr>
            <a:r>
              <a:rPr lang="en-GB" sz="2600" b="1" dirty="0"/>
              <a:t>Unit 1 Examination </a:t>
            </a:r>
          </a:p>
          <a:p>
            <a:pPr marL="457200" lvl="1" indent="0" algn="ctr">
              <a:lnSpc>
                <a:spcPct val="160000"/>
              </a:lnSpc>
              <a:spcBef>
                <a:spcPts val="0"/>
              </a:spcBef>
              <a:buNone/>
            </a:pPr>
            <a:r>
              <a:rPr lang="en-GB" sz="2600" b="1" dirty="0"/>
              <a:t>Anatomy and Physiology</a:t>
            </a:r>
          </a:p>
          <a:p>
            <a:pPr lvl="1" algn="ctr">
              <a:lnSpc>
                <a:spcPct val="160000"/>
              </a:lnSpc>
              <a:spcBef>
                <a:spcPts val="0"/>
              </a:spcBef>
              <a:buFontTx/>
              <a:buChar char="-"/>
            </a:pPr>
            <a:r>
              <a:rPr lang="en-GB" sz="2600" b="1" dirty="0"/>
              <a:t>5 topics</a:t>
            </a:r>
          </a:p>
          <a:p>
            <a:pPr lvl="1" algn="ctr">
              <a:lnSpc>
                <a:spcPct val="160000"/>
              </a:lnSpc>
              <a:spcBef>
                <a:spcPts val="0"/>
              </a:spcBef>
              <a:buFontTx/>
              <a:buChar char="-"/>
            </a:pPr>
            <a:r>
              <a:rPr lang="en-GB" sz="2600" b="1" dirty="0"/>
              <a:t>1.5 hours</a:t>
            </a:r>
          </a:p>
          <a:p>
            <a:pPr lvl="1" algn="ctr">
              <a:lnSpc>
                <a:spcPct val="160000"/>
              </a:lnSpc>
              <a:spcBef>
                <a:spcPts val="0"/>
              </a:spcBef>
              <a:buFontTx/>
              <a:buChar char="-"/>
            </a:pPr>
            <a:r>
              <a:rPr lang="en-GB" sz="2600" b="1" dirty="0"/>
              <a:t>80 marks </a:t>
            </a:r>
          </a:p>
          <a:p>
            <a:pPr lvl="1" algn="ctr">
              <a:lnSpc>
                <a:spcPct val="160000"/>
              </a:lnSpc>
              <a:spcBef>
                <a:spcPts val="0"/>
              </a:spcBef>
              <a:buFontTx/>
              <a:buChar char="-"/>
            </a:pPr>
            <a:r>
              <a:rPr lang="en-GB" sz="2600" b="1" dirty="0"/>
              <a:t>Written examination marked externally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6A86902-6E08-48BC-A09D-41F6840133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3746" y="952260"/>
            <a:ext cx="4423190" cy="56886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869BDAE-5325-4A63-8C19-1B7F7A5728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00456" y="116632"/>
            <a:ext cx="1806480" cy="668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713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eaLnBrk="1" hangingPunct="1"/>
            <a:r>
              <a:rPr lang="en-GB" sz="3900" b="1" dirty="0"/>
              <a:t>Course Breakdown Component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879C8F-47BA-4D85-887F-3AEADD71711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b="1" i="1" dirty="0"/>
              <a:t>Unit 2 </a:t>
            </a:r>
          </a:p>
          <a:p>
            <a:pPr marL="0" indent="0" algn="ctr">
              <a:buNone/>
            </a:pPr>
            <a:r>
              <a:rPr lang="en-GB" b="1" i="1" dirty="0"/>
              <a:t>Fitness training and programming for health, sport and wellbeing</a:t>
            </a:r>
          </a:p>
          <a:p>
            <a:pPr marL="0" indent="0" algn="ctr">
              <a:buNone/>
            </a:pPr>
            <a:endParaRPr lang="en-GB" b="1" i="1" dirty="0"/>
          </a:p>
          <a:p>
            <a:pPr algn="ctr">
              <a:buFontTx/>
              <a:buChar char="-"/>
            </a:pPr>
            <a:r>
              <a:rPr lang="en-GB" b="1" i="1" dirty="0"/>
              <a:t>4 hours supervised research based around a scenario</a:t>
            </a:r>
          </a:p>
          <a:p>
            <a:pPr algn="ctr">
              <a:buFontTx/>
              <a:buChar char="-"/>
            </a:pPr>
            <a:r>
              <a:rPr lang="en-GB" b="1" i="1" dirty="0"/>
              <a:t>2.5 hour written examination</a:t>
            </a:r>
          </a:p>
          <a:p>
            <a:pPr algn="ctr">
              <a:buFontTx/>
              <a:buChar char="-"/>
            </a:pPr>
            <a:r>
              <a:rPr lang="en-GB" b="1" i="1" dirty="0"/>
              <a:t>60 marks</a:t>
            </a:r>
          </a:p>
          <a:p>
            <a:pPr algn="ctr">
              <a:buFontTx/>
              <a:buChar char="-"/>
            </a:pPr>
            <a:r>
              <a:rPr lang="en-GB" b="1" i="1" dirty="0"/>
              <a:t>Marked externally</a:t>
            </a:r>
          </a:p>
          <a:p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A898DB6-E78E-4045-9DDE-E0CCCCB20FE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526804" y="1030586"/>
            <a:ext cx="4480132" cy="562480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6669F36-D5A4-4D46-A3BE-971EA0D6EA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00456" y="116632"/>
            <a:ext cx="1806480" cy="668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301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335360" y="836712"/>
            <a:ext cx="7056784" cy="56703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b="1" i="1" dirty="0"/>
              <a:t>Unit 22</a:t>
            </a:r>
          </a:p>
          <a:p>
            <a:pPr marL="0" indent="0" algn="ctr">
              <a:buNone/>
            </a:pPr>
            <a:r>
              <a:rPr lang="en-GB" b="1" i="1" dirty="0"/>
              <a:t>Investigating business in the sport and active leisure industry </a:t>
            </a:r>
          </a:p>
          <a:p>
            <a:pPr algn="ctr">
              <a:buFontTx/>
              <a:buChar char="-"/>
            </a:pPr>
            <a:r>
              <a:rPr lang="en-GB" b="1" i="1" dirty="0"/>
              <a:t>4 hours supervised research based around a scenario</a:t>
            </a:r>
          </a:p>
          <a:p>
            <a:pPr algn="ctr">
              <a:buFontTx/>
              <a:buChar char="-"/>
            </a:pPr>
            <a:r>
              <a:rPr lang="en-GB" b="1" i="1" dirty="0"/>
              <a:t>2.5 hour written examination</a:t>
            </a:r>
          </a:p>
          <a:p>
            <a:pPr algn="ctr">
              <a:buFontTx/>
              <a:buChar char="-"/>
            </a:pPr>
            <a:r>
              <a:rPr lang="en-GB" b="1" i="1" dirty="0"/>
              <a:t>60 marks</a:t>
            </a:r>
          </a:p>
          <a:p>
            <a:pPr algn="ctr">
              <a:buFontTx/>
              <a:buChar char="-"/>
            </a:pPr>
            <a:r>
              <a:rPr lang="en-GB" b="1" i="1" dirty="0"/>
              <a:t>Marked externally</a:t>
            </a:r>
          </a:p>
          <a:p>
            <a:pPr marL="0" indent="0">
              <a:buNone/>
            </a:pPr>
            <a:endParaRPr lang="en-GB" b="1" dirty="0"/>
          </a:p>
        </p:txBody>
      </p:sp>
      <p:pic>
        <p:nvPicPr>
          <p:cNvPr id="17" name="Picture 2" descr="T:\Staff Public\Photos NEW\MARKETING\Zoe Cooper Photog new Website Jan18\St_Mary's_CofE_Dec17_235.jpg"/>
          <p:cNvPicPr>
            <a:picLocks noGrp="1" noChangeAspect="1" noChangeArrowheads="1"/>
          </p:cNvPicPr>
          <p:nvPr>
            <p:ph sz="quarter" idx="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28" r="12120"/>
          <a:stretch/>
        </p:blipFill>
        <p:spPr bwMode="auto">
          <a:xfrm>
            <a:off x="7838327" y="874890"/>
            <a:ext cx="4244806" cy="583714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838" y="0"/>
            <a:ext cx="121920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GB" sz="3900" b="1" dirty="0"/>
              <a:t>Course Breakdown: Component 3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C1CB46E-C39A-44B4-83CE-A49BDFAFF4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72464" y="83047"/>
            <a:ext cx="1810669" cy="670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676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284499" y="1053769"/>
            <a:ext cx="7776864" cy="537114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b="1" dirty="0"/>
              <a:t>The course is study using a combination of study methods. </a:t>
            </a:r>
          </a:p>
          <a:p>
            <a:pPr marL="0" indent="0">
              <a:buNone/>
            </a:pPr>
            <a:r>
              <a:rPr lang="en-GB" b="1" dirty="0"/>
              <a:t>1.) Teacher Led</a:t>
            </a:r>
          </a:p>
          <a:p>
            <a:pPr marL="0" indent="0">
              <a:buNone/>
            </a:pPr>
            <a:r>
              <a:rPr lang="en-GB" b="1" dirty="0"/>
              <a:t>2.) Group research tasks</a:t>
            </a:r>
          </a:p>
          <a:p>
            <a:pPr marL="0" indent="0">
              <a:buNone/>
            </a:pPr>
            <a:r>
              <a:rPr lang="en-GB" b="1" dirty="0"/>
              <a:t>3.) Independent completing of assignments </a:t>
            </a:r>
          </a:p>
          <a:p>
            <a:pPr marL="0" indent="0">
              <a:buNone/>
            </a:pPr>
            <a:r>
              <a:rPr lang="en-GB" b="1" dirty="0"/>
              <a:t>4.) Group presentations</a:t>
            </a:r>
          </a:p>
          <a:p>
            <a:pPr marL="0" indent="0">
              <a:buNone/>
            </a:pPr>
            <a:r>
              <a:rPr lang="en-GB" b="1" dirty="0"/>
              <a:t>5.) Small number of practical lessons </a:t>
            </a:r>
          </a:p>
          <a:p>
            <a:pPr marL="0" indent="0">
              <a:buNone/>
            </a:pPr>
            <a:r>
              <a:rPr lang="en-GB" b="1" dirty="0"/>
              <a:t>6.) Coaching of younger students</a:t>
            </a:r>
          </a:p>
          <a:p>
            <a:pPr marL="0" indent="0">
              <a:buNone/>
            </a:pPr>
            <a:endParaRPr lang="en-GB" b="1" dirty="0"/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-635732" y="99822"/>
            <a:ext cx="1148426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900" b="1" dirty="0"/>
              <a:t>Mode of Study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4099" r="44579" b="13250"/>
          <a:stretch/>
        </p:blipFill>
        <p:spPr>
          <a:xfrm>
            <a:off x="8458125" y="908720"/>
            <a:ext cx="3565446" cy="566492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32B1A92-4776-4C17-999C-9F629910DF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40848" y="99822"/>
            <a:ext cx="1810669" cy="670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331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 bwMode="auto">
          <a:xfrm>
            <a:off x="1981200" y="214722"/>
            <a:ext cx="8229600" cy="82286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GB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 of Assessment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 bwMode="auto">
          <a:xfrm>
            <a:off x="5087888" y="1196752"/>
            <a:ext cx="6874422" cy="5472608"/>
          </a:xfrm>
          <a:solidFill>
            <a:schemeClr val="bg1">
              <a:alpha val="70000"/>
            </a:schemeClr>
          </a:solidFill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dirty="0"/>
              <a:t>External examinations </a:t>
            </a:r>
            <a:br>
              <a:rPr lang="en-US" dirty="0"/>
            </a:br>
            <a:r>
              <a:rPr lang="en-US" dirty="0"/>
              <a:t>- Variety of short and long answer responses</a:t>
            </a:r>
            <a:br>
              <a:rPr lang="en-US" dirty="0"/>
            </a:br>
            <a:r>
              <a:rPr lang="en-US" dirty="0"/>
              <a:t>- External supervised research </a:t>
            </a:r>
          </a:p>
          <a:p>
            <a:endParaRPr lang="en-US" dirty="0"/>
          </a:p>
          <a:p>
            <a:r>
              <a:rPr lang="en-US" dirty="0"/>
              <a:t>Coursework assignments </a:t>
            </a:r>
          </a:p>
          <a:p>
            <a:pPr marL="0" indent="0">
              <a:buNone/>
            </a:pPr>
            <a:r>
              <a:rPr lang="en-US" dirty="0"/>
              <a:t>    -  Written </a:t>
            </a:r>
            <a:br>
              <a:rPr lang="en-US" dirty="0"/>
            </a:br>
            <a:r>
              <a:rPr lang="en-US" dirty="0"/>
              <a:t>    -  Photographic and video evidence </a:t>
            </a:r>
            <a:br>
              <a:rPr lang="en-US" dirty="0"/>
            </a:br>
            <a:r>
              <a:rPr lang="en-US" dirty="0"/>
              <a:t>    -  Witness statements </a:t>
            </a:r>
          </a:p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E5CDE13-BE7A-46A5-B2AE-9E6B3CA799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400" y="1556792"/>
            <a:ext cx="3943325" cy="39433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4073B0F-FDA4-4247-92F2-5F6509636B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00456" y="116632"/>
            <a:ext cx="1806480" cy="668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960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0" y="22746"/>
            <a:ext cx="12119992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GB" sz="3600" b="1" dirty="0"/>
              <a:t>Post 18 Links</a:t>
            </a:r>
          </a:p>
        </p:txBody>
      </p:sp>
      <p:sp>
        <p:nvSpPr>
          <p:cNvPr id="18436" name="Rectangle 7"/>
          <p:cNvSpPr>
            <a:spLocks noGrp="1" noChangeArrowheads="1"/>
          </p:cNvSpPr>
          <p:nvPr>
            <p:ph type="body" sz="half" idx="2"/>
          </p:nvPr>
        </p:nvSpPr>
        <p:spPr bwMode="auto">
          <a:xfrm>
            <a:off x="6171454" y="653990"/>
            <a:ext cx="5340539" cy="598002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0" indent="0" eaLnBrk="1" hangingPunct="1">
              <a:buNone/>
            </a:pPr>
            <a:endParaRPr lang="en-GB" dirty="0"/>
          </a:p>
          <a:p>
            <a:pPr marL="0" indent="0" eaLnBrk="1" hangingPunct="1">
              <a:buNone/>
            </a:pP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4583832" y="5301208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48228" t="36654" r="3932" b="20188"/>
          <a:stretch/>
        </p:blipFill>
        <p:spPr>
          <a:xfrm>
            <a:off x="34384" y="980728"/>
            <a:ext cx="5832648" cy="4209452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023992" y="914982"/>
            <a:ext cx="5744840" cy="5394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University Sport Pathways </a:t>
            </a:r>
          </a:p>
          <a:p>
            <a:pPr>
              <a:buFontTx/>
              <a:buChar char="-"/>
            </a:pPr>
            <a:r>
              <a:rPr lang="en-GB" dirty="0"/>
              <a:t>Physiotherapy</a:t>
            </a:r>
          </a:p>
          <a:p>
            <a:pPr>
              <a:buFontTx/>
              <a:buChar char="-"/>
            </a:pPr>
            <a:r>
              <a:rPr lang="en-GB" dirty="0"/>
              <a:t>Sport Science </a:t>
            </a:r>
          </a:p>
          <a:p>
            <a:pPr>
              <a:buFontTx/>
              <a:buChar char="-"/>
            </a:pPr>
            <a:r>
              <a:rPr lang="en-GB" dirty="0"/>
              <a:t>Sports coaching</a:t>
            </a:r>
          </a:p>
          <a:p>
            <a:pPr>
              <a:buFontTx/>
              <a:buChar char="-"/>
            </a:pPr>
            <a:r>
              <a:rPr lang="en-GB" dirty="0"/>
              <a:t>Strength and conditioning </a:t>
            </a:r>
          </a:p>
          <a:p>
            <a:pPr>
              <a:buFontTx/>
              <a:buChar char="-"/>
            </a:pPr>
            <a:r>
              <a:rPr lang="en-GB" dirty="0"/>
              <a:t>Personal training </a:t>
            </a:r>
          </a:p>
          <a:p>
            <a:pPr>
              <a:buFontTx/>
              <a:buChar char="-"/>
            </a:pPr>
            <a:r>
              <a:rPr lang="en-GB" dirty="0"/>
              <a:t>Sport Studies </a:t>
            </a:r>
          </a:p>
          <a:p>
            <a:pPr>
              <a:buFontTx/>
              <a:buChar char="-"/>
            </a:pPr>
            <a:r>
              <a:rPr lang="en-GB" dirty="0"/>
              <a:t>Sports Coaching</a:t>
            </a:r>
          </a:p>
          <a:p>
            <a:pPr>
              <a:buFontTx/>
              <a:buChar char="-"/>
            </a:pPr>
            <a:r>
              <a:rPr lang="en-GB" dirty="0"/>
              <a:t>Sports Journalism </a:t>
            </a:r>
          </a:p>
          <a:p>
            <a:pPr>
              <a:buFontTx/>
              <a:buChar char="-"/>
            </a:pPr>
            <a:r>
              <a:rPr lang="en-GB" dirty="0"/>
              <a:t>Performance analysis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94AB9DB-313D-47F6-9DE4-140B1769E0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00456" y="116632"/>
            <a:ext cx="1806480" cy="668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37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5AF910C84474A418E4F34F03E0165DD" ma:contentTypeVersion="10" ma:contentTypeDescription="Create a new document." ma:contentTypeScope="" ma:versionID="334655f71befac3763bfcedccdb41c1e">
  <xsd:schema xmlns:xsd="http://www.w3.org/2001/XMLSchema" xmlns:xs="http://www.w3.org/2001/XMLSchema" xmlns:p="http://schemas.microsoft.com/office/2006/metadata/properties" xmlns:ns3="42a4c5c8-a4fb-46e6-92ce-dd705139a5b3" targetNamespace="http://schemas.microsoft.com/office/2006/metadata/properties" ma:root="true" ma:fieldsID="703ac241fe857ad46380f9b614330565" ns3:_="">
    <xsd:import namespace="42a4c5c8-a4fb-46e6-92ce-dd705139a5b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a4c5c8-a4fb-46e6-92ce-dd705139a5b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6F33D0F-7049-44F2-981D-B2135C5DCB1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2a4c5c8-a4fb-46e6-92ce-dd705139a5b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801BCCC-578F-4083-B7B2-273F109B9997}">
  <ds:schemaRefs>
    <ds:schemaRef ds:uri="42a4c5c8-a4fb-46e6-92ce-dd705139a5b3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purl.org/dc/dcmitype/"/>
    <ds:schemaRef ds:uri="http://purl.org/dc/elements/1.1/"/>
    <ds:schemaRef ds:uri="http://purl.org/dc/terms/"/>
    <ds:schemaRef ds:uri="http://schemas.microsoft.com/office/infopath/2007/PartnerControl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5B031760-C12D-47F2-9BCF-67E7B40BAF6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5023</TotalTime>
  <Words>350</Words>
  <Application>Microsoft Office PowerPoint</Application>
  <PresentationFormat>Widescreen</PresentationFormat>
  <Paragraphs>74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Wingdings</vt:lpstr>
      <vt:lpstr>Office Theme</vt:lpstr>
      <vt:lpstr>PowerPoint Presentation</vt:lpstr>
      <vt:lpstr>Subject Pre-requisites</vt:lpstr>
      <vt:lpstr>Course Breakdown</vt:lpstr>
      <vt:lpstr>Course Breakdown: Component 1</vt:lpstr>
      <vt:lpstr>Course Breakdown Component 2</vt:lpstr>
      <vt:lpstr>Course Breakdown: Component 3</vt:lpstr>
      <vt:lpstr>PowerPoint Presentation</vt:lpstr>
      <vt:lpstr>Mode of Assessment</vt:lpstr>
      <vt:lpstr>Post 18 Links</vt:lpstr>
      <vt:lpstr>PowerPoint Presentation</vt:lpstr>
    </vt:vector>
  </TitlesOfParts>
  <Company>St Mary's CE High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 Album</dc:title>
  <dc:creator>Mr. Warner</dc:creator>
  <cp:lastModifiedBy>Rosco Hunt</cp:lastModifiedBy>
  <cp:revision>235</cp:revision>
  <cp:lastPrinted>2012-11-13T17:47:27Z</cp:lastPrinted>
  <dcterms:created xsi:type="dcterms:W3CDTF">2012-06-17T09:58:49Z</dcterms:created>
  <dcterms:modified xsi:type="dcterms:W3CDTF">2021-11-18T10:49:49Z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0x010100E5AF910C84474A418E4F34F03E0165DD</vt:lpwstr>
  </property>
</Properties>
</file>