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463" r:id="rId2"/>
    <p:sldId id="471" r:id="rId3"/>
    <p:sldId id="459" r:id="rId4"/>
    <p:sldId id="435" r:id="rId5"/>
    <p:sldId id="470" r:id="rId6"/>
    <p:sldId id="466" r:id="rId7"/>
    <p:sldId id="469" r:id="rId8"/>
    <p:sldId id="437" r:id="rId9"/>
    <p:sldId id="445" r:id="rId10"/>
    <p:sldId id="454" r:id="rId11"/>
  </p:sldIdLst>
  <p:sldSz cx="12192000" cy="6858000"/>
  <p:notesSz cx="6864350" cy="9996488"/>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49">
          <p15:clr>
            <a:srgbClr val="A4A3A4"/>
          </p15:clr>
        </p15:guide>
        <p15:guide id="2"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73756" autoAdjust="0"/>
  </p:normalViewPr>
  <p:slideViewPr>
    <p:cSldViewPr>
      <p:cViewPr varScale="1">
        <p:scale>
          <a:sx n="50" d="100"/>
          <a:sy n="50" d="100"/>
        </p:scale>
        <p:origin x="1388"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50" y="-96"/>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4551" cy="499825"/>
          </a:xfrm>
          <a:prstGeom prst="rect">
            <a:avLst/>
          </a:prstGeom>
        </p:spPr>
        <p:txBody>
          <a:bodyPr vert="horz" lIns="92181" tIns="46090" rIns="92181" bIns="46090" rtlCol="0"/>
          <a:lstStyle>
            <a:lvl1pPr algn="l">
              <a:defRPr sz="1200"/>
            </a:lvl1pPr>
          </a:lstStyle>
          <a:p>
            <a:endParaRPr lang="en-GB"/>
          </a:p>
        </p:txBody>
      </p:sp>
      <p:sp>
        <p:nvSpPr>
          <p:cNvPr id="3" name="Date Placeholder 2"/>
          <p:cNvSpPr>
            <a:spLocks noGrp="1"/>
          </p:cNvSpPr>
          <p:nvPr>
            <p:ph type="dt" sz="quarter" idx="1"/>
          </p:nvPr>
        </p:nvSpPr>
        <p:spPr>
          <a:xfrm>
            <a:off x="3888212" y="0"/>
            <a:ext cx="2974551" cy="499825"/>
          </a:xfrm>
          <a:prstGeom prst="rect">
            <a:avLst/>
          </a:prstGeom>
        </p:spPr>
        <p:txBody>
          <a:bodyPr vert="horz" lIns="92181" tIns="46090" rIns="92181" bIns="46090" rtlCol="0"/>
          <a:lstStyle>
            <a:lvl1pPr algn="r">
              <a:defRPr sz="1200"/>
            </a:lvl1pPr>
          </a:lstStyle>
          <a:p>
            <a:fld id="{E39ADCB5-0700-4749-B254-0063BFF1E458}" type="datetimeFigureOut">
              <a:rPr lang="en-GB" smtClean="0"/>
              <a:t>17/11/2021</a:t>
            </a:fld>
            <a:endParaRPr lang="en-GB"/>
          </a:p>
        </p:txBody>
      </p:sp>
      <p:sp>
        <p:nvSpPr>
          <p:cNvPr id="4" name="Footer Placeholder 3"/>
          <p:cNvSpPr>
            <a:spLocks noGrp="1"/>
          </p:cNvSpPr>
          <p:nvPr>
            <p:ph type="ftr" sz="quarter" idx="2"/>
          </p:nvPr>
        </p:nvSpPr>
        <p:spPr>
          <a:xfrm>
            <a:off x="1" y="9494928"/>
            <a:ext cx="2974551" cy="499825"/>
          </a:xfrm>
          <a:prstGeom prst="rect">
            <a:avLst/>
          </a:prstGeom>
        </p:spPr>
        <p:txBody>
          <a:bodyPr vert="horz" lIns="92181" tIns="46090" rIns="92181" bIns="46090" rtlCol="0" anchor="b"/>
          <a:lstStyle>
            <a:lvl1pPr algn="l">
              <a:defRPr sz="1200"/>
            </a:lvl1pPr>
          </a:lstStyle>
          <a:p>
            <a:endParaRPr lang="en-GB"/>
          </a:p>
        </p:txBody>
      </p:sp>
      <p:sp>
        <p:nvSpPr>
          <p:cNvPr id="5" name="Slide Number Placeholder 4"/>
          <p:cNvSpPr>
            <a:spLocks noGrp="1"/>
          </p:cNvSpPr>
          <p:nvPr>
            <p:ph type="sldNum" sz="quarter" idx="3"/>
          </p:nvPr>
        </p:nvSpPr>
        <p:spPr>
          <a:xfrm>
            <a:off x="3888212" y="9494928"/>
            <a:ext cx="2974551" cy="499825"/>
          </a:xfrm>
          <a:prstGeom prst="rect">
            <a:avLst/>
          </a:prstGeom>
        </p:spPr>
        <p:txBody>
          <a:bodyPr vert="horz" lIns="92181" tIns="46090" rIns="92181" bIns="46090" rtlCol="0" anchor="b"/>
          <a:lstStyle>
            <a:lvl1pPr algn="r">
              <a:defRPr sz="1200"/>
            </a:lvl1pPr>
          </a:lstStyle>
          <a:p>
            <a:fld id="{A07BCE41-F9E2-4F34-9799-0C82993176C6}" type="slidenum">
              <a:rPr lang="en-GB" smtClean="0"/>
              <a:t>‹#›</a:t>
            </a:fld>
            <a:endParaRPr lang="en-GB"/>
          </a:p>
        </p:txBody>
      </p:sp>
    </p:spTree>
    <p:extLst>
      <p:ext uri="{BB962C8B-B14F-4D97-AF65-F5344CB8AC3E}">
        <p14:creationId xmlns:p14="http://schemas.microsoft.com/office/powerpoint/2010/main" val="3165423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4551" cy="499825"/>
          </a:xfrm>
          <a:prstGeom prst="rect">
            <a:avLst/>
          </a:prstGeom>
        </p:spPr>
        <p:txBody>
          <a:bodyPr vert="horz" lIns="92181" tIns="46090" rIns="92181" bIns="46090" rtlCol="0"/>
          <a:lstStyle>
            <a:lvl1pPr algn="l">
              <a:defRPr sz="1200"/>
            </a:lvl1pPr>
          </a:lstStyle>
          <a:p>
            <a:endParaRPr lang="en-GB" dirty="0"/>
          </a:p>
        </p:txBody>
      </p:sp>
      <p:sp>
        <p:nvSpPr>
          <p:cNvPr id="3" name="Date Placeholder 2"/>
          <p:cNvSpPr>
            <a:spLocks noGrp="1"/>
          </p:cNvSpPr>
          <p:nvPr>
            <p:ph type="dt" idx="1"/>
          </p:nvPr>
        </p:nvSpPr>
        <p:spPr>
          <a:xfrm>
            <a:off x="3888212" y="0"/>
            <a:ext cx="2974551" cy="499825"/>
          </a:xfrm>
          <a:prstGeom prst="rect">
            <a:avLst/>
          </a:prstGeom>
        </p:spPr>
        <p:txBody>
          <a:bodyPr vert="horz" lIns="92181" tIns="46090" rIns="92181" bIns="46090" rtlCol="0"/>
          <a:lstStyle>
            <a:lvl1pPr algn="r">
              <a:defRPr sz="1200"/>
            </a:lvl1pPr>
          </a:lstStyle>
          <a:p>
            <a:fld id="{4BCABEDD-50E8-4E5B-8703-EC0CE7C0BB35}" type="datetimeFigureOut">
              <a:rPr lang="en-GB" smtClean="0"/>
              <a:t>17/11/2021</a:t>
            </a:fld>
            <a:endParaRPr lang="en-GB" dirty="0"/>
          </a:p>
        </p:txBody>
      </p:sp>
      <p:sp>
        <p:nvSpPr>
          <p:cNvPr id="4" name="Slide Image Placeholder 3"/>
          <p:cNvSpPr>
            <a:spLocks noGrp="1" noRot="1" noChangeAspect="1"/>
          </p:cNvSpPr>
          <p:nvPr>
            <p:ph type="sldImg" idx="2"/>
          </p:nvPr>
        </p:nvSpPr>
        <p:spPr>
          <a:xfrm>
            <a:off x="100013" y="749300"/>
            <a:ext cx="6664325" cy="3749675"/>
          </a:xfrm>
          <a:prstGeom prst="rect">
            <a:avLst/>
          </a:prstGeom>
          <a:noFill/>
          <a:ln w="12700">
            <a:solidFill>
              <a:prstClr val="black"/>
            </a:solidFill>
          </a:ln>
        </p:spPr>
        <p:txBody>
          <a:bodyPr vert="horz" lIns="92181" tIns="46090" rIns="92181" bIns="46090" rtlCol="0" anchor="ctr"/>
          <a:lstStyle/>
          <a:p>
            <a:endParaRPr lang="en-GB" dirty="0"/>
          </a:p>
        </p:txBody>
      </p:sp>
      <p:sp>
        <p:nvSpPr>
          <p:cNvPr id="5" name="Notes Placeholder 4"/>
          <p:cNvSpPr>
            <a:spLocks noGrp="1"/>
          </p:cNvSpPr>
          <p:nvPr>
            <p:ph type="body" sz="quarter" idx="3"/>
          </p:nvPr>
        </p:nvSpPr>
        <p:spPr>
          <a:xfrm>
            <a:off x="686436" y="4748334"/>
            <a:ext cx="5491480" cy="4498419"/>
          </a:xfrm>
          <a:prstGeom prst="rect">
            <a:avLst/>
          </a:prstGeom>
        </p:spPr>
        <p:txBody>
          <a:bodyPr vert="horz" lIns="92181" tIns="46090" rIns="92181" bIns="460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94928"/>
            <a:ext cx="2974551" cy="499825"/>
          </a:xfrm>
          <a:prstGeom prst="rect">
            <a:avLst/>
          </a:prstGeom>
        </p:spPr>
        <p:txBody>
          <a:bodyPr vert="horz" lIns="92181" tIns="46090" rIns="92181" bIns="4609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8212" y="9494928"/>
            <a:ext cx="2974551" cy="499825"/>
          </a:xfrm>
          <a:prstGeom prst="rect">
            <a:avLst/>
          </a:prstGeom>
        </p:spPr>
        <p:txBody>
          <a:bodyPr vert="horz" lIns="92181" tIns="46090" rIns="92181" bIns="46090" rtlCol="0" anchor="b"/>
          <a:lstStyle>
            <a:lvl1pPr algn="r">
              <a:defRPr sz="1200"/>
            </a:lvl1pPr>
          </a:lstStyle>
          <a:p>
            <a:fld id="{072CA82C-0A84-4F0A-AE37-97207DA0807C}" type="slidenum">
              <a:rPr lang="en-GB" smtClean="0"/>
              <a:t>‹#›</a:t>
            </a:fld>
            <a:endParaRPr lang="en-GB" dirty="0"/>
          </a:p>
        </p:txBody>
      </p:sp>
    </p:spTree>
    <p:extLst>
      <p:ext uri="{BB962C8B-B14F-4D97-AF65-F5344CB8AC3E}">
        <p14:creationId xmlns:p14="http://schemas.microsoft.com/office/powerpoint/2010/main" val="345847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2CA82C-0A84-4F0A-AE37-97207DA0807C}" type="slidenum">
              <a:rPr lang="en-GB" smtClean="0"/>
              <a:t>1</a:t>
            </a:fld>
            <a:endParaRPr lang="en-GB" dirty="0"/>
          </a:p>
        </p:txBody>
      </p:sp>
    </p:spTree>
    <p:extLst>
      <p:ext uri="{BB962C8B-B14F-4D97-AF65-F5344CB8AC3E}">
        <p14:creationId xmlns:p14="http://schemas.microsoft.com/office/powerpoint/2010/main" val="226041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2CA82C-0A84-4F0A-AE37-97207DA0807C}" type="slidenum">
              <a:rPr lang="en-GB" smtClean="0"/>
              <a:t>3</a:t>
            </a:fld>
            <a:endParaRPr lang="en-GB" dirty="0"/>
          </a:p>
        </p:txBody>
      </p:sp>
    </p:spTree>
    <p:extLst>
      <p:ext uri="{BB962C8B-B14F-4D97-AF65-F5344CB8AC3E}">
        <p14:creationId xmlns:p14="http://schemas.microsoft.com/office/powerpoint/2010/main" val="265924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72CA82C-0A84-4F0A-AE37-97207DA0807C}" type="slidenum">
              <a:rPr lang="en-GB" smtClean="0"/>
              <a:t>4</a:t>
            </a:fld>
            <a:endParaRPr lang="en-GB" dirty="0"/>
          </a:p>
        </p:txBody>
      </p:sp>
    </p:spTree>
    <p:extLst>
      <p:ext uri="{BB962C8B-B14F-4D97-AF65-F5344CB8AC3E}">
        <p14:creationId xmlns:p14="http://schemas.microsoft.com/office/powerpoint/2010/main" val="222689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072CA82C-0A84-4F0A-AE37-97207DA0807C}" type="slidenum">
              <a:rPr lang="en-GB" smtClean="0"/>
              <a:t>5</a:t>
            </a:fld>
            <a:endParaRPr lang="en-GB" dirty="0"/>
          </a:p>
        </p:txBody>
      </p:sp>
    </p:spTree>
    <p:extLst>
      <p:ext uri="{BB962C8B-B14F-4D97-AF65-F5344CB8AC3E}">
        <p14:creationId xmlns:p14="http://schemas.microsoft.com/office/powerpoint/2010/main" val="222689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2CA82C-0A84-4F0A-AE37-97207DA0807C}" type="slidenum">
              <a:rPr lang="en-GB" smtClean="0"/>
              <a:t>6</a:t>
            </a:fld>
            <a:endParaRPr lang="en-GB" dirty="0"/>
          </a:p>
        </p:txBody>
      </p:sp>
    </p:spTree>
    <p:extLst>
      <p:ext uri="{BB962C8B-B14F-4D97-AF65-F5344CB8AC3E}">
        <p14:creationId xmlns:p14="http://schemas.microsoft.com/office/powerpoint/2010/main" val="402133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72CA82C-0A84-4F0A-AE37-97207DA0807C}" type="slidenum">
              <a:rPr lang="en-GB" smtClean="0"/>
              <a:t>7</a:t>
            </a:fld>
            <a:endParaRPr lang="en-GB" dirty="0"/>
          </a:p>
        </p:txBody>
      </p:sp>
    </p:spTree>
    <p:extLst>
      <p:ext uri="{BB962C8B-B14F-4D97-AF65-F5344CB8AC3E}">
        <p14:creationId xmlns:p14="http://schemas.microsoft.com/office/powerpoint/2010/main" val="402133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2CA82C-0A84-4F0A-AE37-97207DA0807C}" type="slidenum">
              <a:rPr lang="en-GB" smtClean="0"/>
              <a:t>8</a:t>
            </a:fld>
            <a:endParaRPr lang="en-GB" dirty="0"/>
          </a:p>
        </p:txBody>
      </p:sp>
    </p:spTree>
    <p:extLst>
      <p:ext uri="{BB962C8B-B14F-4D97-AF65-F5344CB8AC3E}">
        <p14:creationId xmlns:p14="http://schemas.microsoft.com/office/powerpoint/2010/main" val="417436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72CA82C-0A84-4F0A-AE37-97207DA0807C}" type="slidenum">
              <a:rPr lang="en-GB" smtClean="0"/>
              <a:t>9</a:t>
            </a:fld>
            <a:endParaRPr lang="en-GB" dirty="0"/>
          </a:p>
        </p:txBody>
      </p:sp>
    </p:spTree>
    <p:extLst>
      <p:ext uri="{BB962C8B-B14F-4D97-AF65-F5344CB8AC3E}">
        <p14:creationId xmlns:p14="http://schemas.microsoft.com/office/powerpoint/2010/main" val="232740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2CA82C-0A84-4F0A-AE37-97207DA0807C}" type="slidenum">
              <a:rPr lang="en-GB" smtClean="0"/>
              <a:t>10</a:t>
            </a:fld>
            <a:endParaRPr lang="en-GB" dirty="0"/>
          </a:p>
        </p:txBody>
      </p:sp>
    </p:spTree>
    <p:extLst>
      <p:ext uri="{BB962C8B-B14F-4D97-AF65-F5344CB8AC3E}">
        <p14:creationId xmlns:p14="http://schemas.microsoft.com/office/powerpoint/2010/main" val="78463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5D376BA-DD5B-4D63-B75D-0223CC84084E}" type="datetimeFigureOut">
              <a:rPr lang="en-GB" smtClean="0"/>
              <a:t>17/11/2021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8585126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D376BA-DD5B-4D63-B75D-0223CC84084E}" type="datetimeFigureOut">
              <a:rPr lang="en-GB" smtClean="0"/>
              <a:t>17/11/2021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415695238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D376BA-DD5B-4D63-B75D-0223CC84084E}" type="datetimeFigureOut">
              <a:rPr lang="en-GB" smtClean="0"/>
              <a:t>17/11/2021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106113813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D376BA-DD5B-4D63-B75D-0223CC84084E}" type="datetimeFigureOut">
              <a:rPr lang="en-GB" smtClean="0"/>
              <a:t>17/11/2021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264360727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376BA-DD5B-4D63-B75D-0223CC84084E}" type="datetimeFigureOut">
              <a:rPr lang="en-GB" smtClean="0"/>
              <a:t>17/11/2021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205848527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5D376BA-DD5B-4D63-B75D-0223CC84084E}" type="datetimeFigureOut">
              <a:rPr lang="en-GB" smtClean="0"/>
              <a:t>17/11/2021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401537478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5D376BA-DD5B-4D63-B75D-0223CC84084E}" type="datetimeFigureOut">
              <a:rPr lang="en-GB" smtClean="0"/>
              <a:t>17/11/2021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95946105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D376BA-DD5B-4D63-B75D-0223CC84084E}" type="datetimeFigureOut">
              <a:rPr lang="en-GB" smtClean="0"/>
              <a:t>17/11/2021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56723152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376BA-DD5B-4D63-B75D-0223CC84084E}" type="datetimeFigureOut">
              <a:rPr lang="en-GB" smtClean="0"/>
              <a:t>17/11/2021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281028970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D376BA-DD5B-4D63-B75D-0223CC84084E}" type="datetimeFigureOut">
              <a:rPr lang="en-GB" smtClean="0"/>
              <a:t>17/11/2021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373018660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D376BA-DD5B-4D63-B75D-0223CC84084E}" type="datetimeFigureOut">
              <a:rPr lang="en-GB" smtClean="0"/>
              <a:t>17/11/2021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217395318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376BA-DD5B-4D63-B75D-0223CC84084E}" type="datetimeFigureOut">
              <a:rPr lang="en-GB" smtClean="0"/>
              <a:t>17/11/2021</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89ACA-FFBC-434F-99FE-07A50180814C}" type="slidenum">
              <a:rPr lang="en-GB" smtClean="0"/>
              <a:t>‹#›</a:t>
            </a:fld>
            <a:endParaRPr lang="en-GB" dirty="0"/>
          </a:p>
        </p:txBody>
      </p:sp>
    </p:spTree>
    <p:extLst>
      <p:ext uri="{BB962C8B-B14F-4D97-AF65-F5344CB8AC3E}">
        <p14:creationId xmlns:p14="http://schemas.microsoft.com/office/powerpoint/2010/main" val="17037589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www.theuniguide.co.uk/search/course?utf8=%E2%9C%93&amp;c%5Bq%5D=History" TargetMode="External"/><Relationship Id="rId4" Type="http://schemas.openxmlformats.org/officeDocument/2006/relationships/hyperlink" Target="https://www.history.org.uk/student/resource/2914/careers-in-his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443256" y="2060848"/>
            <a:ext cx="6696744" cy="338437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r>
              <a:rPr lang="en-GB" b="1" dirty="0">
                <a:effectLst>
                  <a:outerShdw blurRad="38100" dist="38100" dir="2700000" algn="tl">
                    <a:srgbClr val="000000">
                      <a:alpha val="43137"/>
                    </a:srgbClr>
                  </a:outerShdw>
                </a:effectLst>
              </a:rPr>
              <a:t>A Level</a:t>
            </a:r>
            <a:br>
              <a:rPr lang="en-GB"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History</a:t>
            </a:r>
            <a:br>
              <a:rPr lang="en-GB"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AQA</a:t>
            </a:r>
            <a:br>
              <a:rPr lang="en-GB"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7042DO</a:t>
            </a:r>
          </a:p>
        </p:txBody>
      </p:sp>
      <p:sp>
        <p:nvSpPr>
          <p:cNvPr id="2051" name="Content Placeholder 1"/>
          <p:cNvSpPr>
            <a:spLocks noGrp="1"/>
          </p:cNvSpPr>
          <p:nvPr>
            <p:ph type="subTitle" idx="1"/>
          </p:nvPr>
        </p:nvSpPr>
        <p:spPr bwMode="auto">
          <a:xfrm>
            <a:off x="1199456" y="5589240"/>
            <a:ext cx="5256584" cy="720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p>
            <a:pPr>
              <a:spcBef>
                <a:spcPts val="0"/>
              </a:spcBef>
            </a:pPr>
            <a:r>
              <a:rPr lang="en-GB" sz="2800" dirty="0"/>
              <a:t>‘Everyone is equal, everyone deserves the best’</a:t>
            </a:r>
          </a:p>
        </p:txBody>
      </p:sp>
      <p:sp>
        <p:nvSpPr>
          <p:cNvPr id="10" name="Subtitle 3"/>
          <p:cNvSpPr txBox="1">
            <a:spLocks/>
          </p:cNvSpPr>
          <p:nvPr/>
        </p:nvSpPr>
        <p:spPr bwMode="auto">
          <a:xfrm>
            <a:off x="407368" y="620688"/>
            <a:ext cx="7056784" cy="936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400" b="1" dirty="0">
                <a:effectLst>
                  <a:outerShdw blurRad="38100" dist="38100" dir="2700000" algn="tl">
                    <a:srgbClr val="000000">
                      <a:alpha val="43137"/>
                    </a:srgbClr>
                  </a:outerShdw>
                </a:effectLst>
              </a:rPr>
              <a:t>St Mary’s Sixth Form &amp; Leadership Centre</a:t>
            </a:r>
          </a:p>
        </p:txBody>
      </p:sp>
      <p:pic>
        <p:nvPicPr>
          <p:cNvPr id="4098" name="Picture 2" descr="T:\Staff Public\Staff\6th FORM\6th Form Open evening 23 Nov 16\6th Form gloss brochure photographs\E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2184" y="-1"/>
            <a:ext cx="4451937" cy="68604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91645B3-9B51-4AEF-BEAE-A8B524FDE371}"/>
              </a:ext>
            </a:extLst>
          </p:cNvPr>
          <p:cNvPicPr>
            <a:picLocks noChangeAspect="1"/>
          </p:cNvPicPr>
          <p:nvPr/>
        </p:nvPicPr>
        <p:blipFill>
          <a:blip r:embed="rId4"/>
          <a:stretch>
            <a:fillRect/>
          </a:stretch>
        </p:blipFill>
        <p:spPr>
          <a:xfrm>
            <a:off x="10200456" y="104105"/>
            <a:ext cx="1806480" cy="668835"/>
          </a:xfrm>
          <a:prstGeom prst="rect">
            <a:avLst/>
          </a:prstGeom>
        </p:spPr>
      </p:pic>
    </p:spTree>
    <p:extLst>
      <p:ext uri="{BB962C8B-B14F-4D97-AF65-F5344CB8AC3E}">
        <p14:creationId xmlns:p14="http://schemas.microsoft.com/office/powerpoint/2010/main" val="315008019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Staff Public\Photos NEW\MARKETING\Zoe Cooper Photog new Website Jan18\St_Mary's_CofE_Dec17_2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11" t="17065" r="-507" b="32237"/>
          <a:stretch/>
        </p:blipFill>
        <p:spPr bwMode="auto">
          <a:xfrm>
            <a:off x="0" y="-3077"/>
            <a:ext cx="12534969" cy="68610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68208" y="772940"/>
            <a:ext cx="5256584" cy="676339"/>
          </a:xfrm>
          <a:prstGeom prst="rect">
            <a:avLst/>
          </a:prstGeom>
        </p:spPr>
        <p:txBody>
          <a:bodyPr wrap="square">
            <a:spAutoFit/>
          </a:bodyPr>
          <a:lstStyle/>
          <a:p>
            <a:pPr algn="ctr">
              <a:lnSpc>
                <a:spcPct val="110000"/>
              </a:lnSpc>
              <a:buClr>
                <a:schemeClr val="tx1"/>
              </a:buClr>
            </a:pPr>
            <a:endParaRPr lang="en-GB" sz="1050" i="1" dirty="0">
              <a:solidFill>
                <a:srgbClr val="FF0000"/>
              </a:solidFill>
            </a:endParaRPr>
          </a:p>
          <a:p>
            <a:pPr algn="ctr">
              <a:lnSpc>
                <a:spcPct val="110000"/>
              </a:lnSpc>
              <a:buClr>
                <a:schemeClr val="tx1"/>
              </a:buClr>
            </a:pPr>
            <a:r>
              <a:rPr lang="en-GB" sz="2400" b="1" dirty="0">
                <a:solidFill>
                  <a:schemeClr val="bg1"/>
                </a:solidFill>
              </a:rPr>
              <a:t>Follow us on @</a:t>
            </a:r>
            <a:r>
              <a:rPr lang="en-GB" sz="2400" b="1" dirty="0" err="1">
                <a:solidFill>
                  <a:schemeClr val="bg1"/>
                </a:solidFill>
              </a:rPr>
              <a:t>SMHSixth</a:t>
            </a:r>
            <a:r>
              <a:rPr lang="en-GB" sz="2400" b="1" dirty="0">
                <a:solidFill>
                  <a:schemeClr val="bg1"/>
                </a:solidFill>
              </a:rPr>
              <a:t> </a:t>
            </a:r>
          </a:p>
        </p:txBody>
      </p:sp>
      <p:pic>
        <p:nvPicPr>
          <p:cNvPr id="6" name="Picture 5">
            <a:extLst>
              <a:ext uri="{FF2B5EF4-FFF2-40B4-BE49-F238E27FC236}">
                <a16:creationId xmlns:a16="http://schemas.microsoft.com/office/drawing/2014/main" id="{CDA23412-C037-4D5D-B561-29F303AB45C6}"/>
              </a:ext>
            </a:extLst>
          </p:cNvPr>
          <p:cNvPicPr>
            <a:picLocks noChangeAspect="1"/>
          </p:cNvPicPr>
          <p:nvPr/>
        </p:nvPicPr>
        <p:blipFill>
          <a:blip r:embed="rId4"/>
          <a:stretch>
            <a:fillRect/>
          </a:stretch>
        </p:blipFill>
        <p:spPr>
          <a:xfrm>
            <a:off x="10200456" y="104105"/>
            <a:ext cx="1806480" cy="668835"/>
          </a:xfrm>
          <a:prstGeom prst="rect">
            <a:avLst/>
          </a:prstGeom>
        </p:spPr>
      </p:pic>
      <p:sp>
        <p:nvSpPr>
          <p:cNvPr id="7" name="Content Placeholder 1">
            <a:extLst>
              <a:ext uri="{FF2B5EF4-FFF2-40B4-BE49-F238E27FC236}">
                <a16:creationId xmlns:a16="http://schemas.microsoft.com/office/drawing/2014/main" id="{B4E7285A-8180-4581-9D0A-88D90E1C0617}"/>
              </a:ext>
            </a:extLst>
          </p:cNvPr>
          <p:cNvSpPr txBox="1">
            <a:spLocks/>
          </p:cNvSpPr>
          <p:nvPr/>
        </p:nvSpPr>
        <p:spPr bwMode="auto">
          <a:xfrm>
            <a:off x="0" y="6116050"/>
            <a:ext cx="12432704" cy="7419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GB" sz="2800" dirty="0"/>
              <a:t>‘Everyone is equal, everyone deserves the best’</a:t>
            </a:r>
          </a:p>
        </p:txBody>
      </p:sp>
    </p:spTree>
    <p:extLst>
      <p:ext uri="{BB962C8B-B14F-4D97-AF65-F5344CB8AC3E}">
        <p14:creationId xmlns:p14="http://schemas.microsoft.com/office/powerpoint/2010/main" val="209647257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5378-671E-4EFC-8A22-E06351F50AD8}"/>
              </a:ext>
            </a:extLst>
          </p:cNvPr>
          <p:cNvSpPr>
            <a:spLocks noGrp="1"/>
          </p:cNvSpPr>
          <p:nvPr>
            <p:ph type="title"/>
          </p:nvPr>
        </p:nvSpPr>
        <p:spPr/>
        <p:txBody>
          <a:bodyPr/>
          <a:lstStyle/>
          <a:p>
            <a:r>
              <a:rPr lang="en-GB" dirty="0"/>
              <a:t>Subject Pre-requisites</a:t>
            </a:r>
          </a:p>
        </p:txBody>
      </p:sp>
      <p:sp>
        <p:nvSpPr>
          <p:cNvPr id="3" name="Content Placeholder 2">
            <a:extLst>
              <a:ext uri="{FF2B5EF4-FFF2-40B4-BE49-F238E27FC236}">
                <a16:creationId xmlns:a16="http://schemas.microsoft.com/office/drawing/2014/main" id="{DA357838-760C-4981-ABCD-3AFA5ECB4DD8}"/>
              </a:ext>
            </a:extLst>
          </p:cNvPr>
          <p:cNvSpPr>
            <a:spLocks noGrp="1"/>
          </p:cNvSpPr>
          <p:nvPr>
            <p:ph sz="half" idx="1"/>
          </p:nvPr>
        </p:nvSpPr>
        <p:spPr/>
        <p:txBody>
          <a:bodyPr/>
          <a:lstStyle/>
          <a:p>
            <a:r>
              <a:rPr lang="en-GB" dirty="0"/>
              <a:t>A grade 4+ in English and in History.</a:t>
            </a:r>
          </a:p>
          <a:p>
            <a:endParaRPr lang="en-GB" dirty="0"/>
          </a:p>
          <a:p>
            <a:r>
              <a:rPr lang="en-GB" dirty="0"/>
              <a:t>An interest in History and current affairs. </a:t>
            </a:r>
          </a:p>
          <a:p>
            <a:pPr marL="0" indent="0">
              <a:buNone/>
            </a:pPr>
            <a:endParaRPr lang="en-GB" dirty="0"/>
          </a:p>
        </p:txBody>
      </p:sp>
      <p:pic>
        <p:nvPicPr>
          <p:cNvPr id="7" name="Content Placeholder 6">
            <a:extLst>
              <a:ext uri="{FF2B5EF4-FFF2-40B4-BE49-F238E27FC236}">
                <a16:creationId xmlns:a16="http://schemas.microsoft.com/office/drawing/2014/main" id="{FC38CA72-4CF2-4AC3-9279-BEBF60613EEC}"/>
              </a:ext>
            </a:extLst>
          </p:cNvPr>
          <p:cNvPicPr>
            <a:picLocks noGrp="1" noChangeAspect="1"/>
          </p:cNvPicPr>
          <p:nvPr>
            <p:ph sz="half" idx="2"/>
          </p:nvPr>
        </p:nvPicPr>
        <p:blipFill>
          <a:blip r:embed="rId2"/>
          <a:stretch>
            <a:fillRect/>
          </a:stretch>
        </p:blipFill>
        <p:spPr>
          <a:xfrm>
            <a:off x="6747070" y="2015933"/>
            <a:ext cx="4285859" cy="3694496"/>
          </a:xfrm>
          <a:prstGeom prst="rect">
            <a:avLst/>
          </a:prstGeom>
        </p:spPr>
      </p:pic>
      <p:pic>
        <p:nvPicPr>
          <p:cNvPr id="4" name="Picture 3">
            <a:extLst>
              <a:ext uri="{FF2B5EF4-FFF2-40B4-BE49-F238E27FC236}">
                <a16:creationId xmlns:a16="http://schemas.microsoft.com/office/drawing/2014/main" id="{94480FC7-7C70-4A15-B5B7-E2BFA48F5A0D}"/>
              </a:ext>
            </a:extLst>
          </p:cNvPr>
          <p:cNvPicPr>
            <a:picLocks noChangeAspect="1"/>
          </p:cNvPicPr>
          <p:nvPr/>
        </p:nvPicPr>
        <p:blipFill>
          <a:blip r:embed="rId3"/>
          <a:stretch>
            <a:fillRect/>
          </a:stretch>
        </p:blipFill>
        <p:spPr>
          <a:xfrm>
            <a:off x="10200456" y="175520"/>
            <a:ext cx="1810669" cy="670618"/>
          </a:xfrm>
          <a:prstGeom prst="rect">
            <a:avLst/>
          </a:prstGeom>
        </p:spPr>
      </p:pic>
    </p:spTree>
    <p:extLst>
      <p:ext uri="{BB962C8B-B14F-4D97-AF65-F5344CB8AC3E}">
        <p14:creationId xmlns:p14="http://schemas.microsoft.com/office/powerpoint/2010/main" val="295505833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0" y="54655"/>
            <a:ext cx="1211999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sz="4000" b="1" dirty="0"/>
              <a:t>Course Breakdown</a:t>
            </a:r>
          </a:p>
        </p:txBody>
      </p:sp>
      <p:sp>
        <p:nvSpPr>
          <p:cNvPr id="3" name="Content Placeholder 2"/>
          <p:cNvSpPr>
            <a:spLocks noGrp="1"/>
          </p:cNvSpPr>
          <p:nvPr>
            <p:ph sz="half" idx="2"/>
          </p:nvPr>
        </p:nvSpPr>
        <p:spPr>
          <a:xfrm>
            <a:off x="4643124" y="836712"/>
            <a:ext cx="7476868" cy="5760640"/>
          </a:xfrm>
        </p:spPr>
        <p:txBody>
          <a:bodyPr>
            <a:noAutofit/>
          </a:bodyPr>
          <a:lstStyle/>
          <a:p>
            <a:pPr>
              <a:spcBef>
                <a:spcPts val="1200"/>
              </a:spcBef>
              <a:spcAft>
                <a:spcPts val="1200"/>
              </a:spcAft>
              <a:buFont typeface="Wingdings" panose="05000000000000000000" pitchFamily="2" charset="2"/>
              <a:buChar char="§"/>
            </a:pPr>
            <a:r>
              <a:rPr lang="en-GB" sz="3200" b="1" dirty="0"/>
              <a:t>Component 1: Breadth of Study – The Stuarts, Britain and the Crisis of the Monarchy 1603-1702</a:t>
            </a:r>
          </a:p>
          <a:p>
            <a:pPr>
              <a:spcBef>
                <a:spcPts val="1200"/>
              </a:spcBef>
              <a:spcAft>
                <a:spcPts val="1200"/>
              </a:spcAft>
              <a:buFont typeface="Wingdings" panose="05000000000000000000" pitchFamily="2" charset="2"/>
              <a:buChar char="§"/>
            </a:pPr>
            <a:r>
              <a:rPr lang="en-GB" sz="3200" b="1" dirty="0"/>
              <a:t>Component 2: Democracy and Nazism; Germany 1918 – 1945</a:t>
            </a:r>
          </a:p>
          <a:p>
            <a:pPr>
              <a:spcBef>
                <a:spcPts val="1200"/>
              </a:spcBef>
              <a:spcAft>
                <a:spcPts val="1200"/>
              </a:spcAft>
              <a:buFont typeface="Wingdings" panose="05000000000000000000" pitchFamily="2" charset="2"/>
              <a:buChar char="§"/>
            </a:pPr>
            <a:r>
              <a:rPr lang="en-GB" sz="3200" b="1" dirty="0"/>
              <a:t>Component 3: Historical Investigation, focussing on 100 years of history and historians interpretation of why key changes have taken place</a:t>
            </a:r>
          </a:p>
        </p:txBody>
      </p:sp>
      <p:pic>
        <p:nvPicPr>
          <p:cNvPr id="1026" name="Picture 2" descr="T:\Staff Public\Staff\6th FORM\6th Form Open evening 23 Nov 16\Brochure Photograph options\DSC_0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76" y="863308"/>
            <a:ext cx="4047124" cy="59436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65F5DD7-726F-4D74-A6C7-7898D738729B}"/>
              </a:ext>
            </a:extLst>
          </p:cNvPr>
          <p:cNvPicPr>
            <a:picLocks noChangeAspect="1"/>
          </p:cNvPicPr>
          <p:nvPr/>
        </p:nvPicPr>
        <p:blipFill>
          <a:blip r:embed="rId4"/>
          <a:stretch>
            <a:fillRect/>
          </a:stretch>
        </p:blipFill>
        <p:spPr>
          <a:xfrm>
            <a:off x="10200456" y="116632"/>
            <a:ext cx="1806480" cy="668835"/>
          </a:xfrm>
          <a:prstGeom prst="rect">
            <a:avLst/>
          </a:prstGeom>
        </p:spPr>
      </p:pic>
    </p:spTree>
    <p:extLst>
      <p:ext uri="{BB962C8B-B14F-4D97-AF65-F5344CB8AC3E}">
        <p14:creationId xmlns:p14="http://schemas.microsoft.com/office/powerpoint/2010/main" val="1979813644"/>
      </p:ext>
    </p:extLst>
  </p:cSld>
  <p:clrMapOvr>
    <a:masterClrMapping/>
  </p:clrMapOvr>
  <mc:AlternateContent xmlns:mc="http://schemas.openxmlformats.org/markup-compatibility/2006" xmlns:p14="http://schemas.microsoft.com/office/powerpoint/2010/main">
    <mc:Choice Requires="p14">
      <p:transition spd="slow" p14:dur="1750" advClick="0" advTm="7000">
        <p:fade/>
      </p:transition>
    </mc:Choice>
    <mc:Fallback xmlns="">
      <p:transition spd="slow"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2346" y="-1793"/>
            <a:ext cx="12179654"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eaLnBrk="1" hangingPunct="1"/>
            <a:r>
              <a:rPr lang="en-GB" sz="3900" b="1" dirty="0"/>
              <a:t>Course Breakdown: Component 1</a:t>
            </a:r>
          </a:p>
        </p:txBody>
      </p:sp>
      <p:pic>
        <p:nvPicPr>
          <p:cNvPr id="2" name="Picture 1">
            <a:extLst>
              <a:ext uri="{FF2B5EF4-FFF2-40B4-BE49-F238E27FC236}">
                <a16:creationId xmlns:a16="http://schemas.microsoft.com/office/drawing/2014/main" id="{66A86902-6E08-48BC-A09D-41F68401334F}"/>
              </a:ext>
            </a:extLst>
          </p:cNvPr>
          <p:cNvPicPr>
            <a:picLocks noChangeAspect="1"/>
          </p:cNvPicPr>
          <p:nvPr/>
        </p:nvPicPr>
        <p:blipFill>
          <a:blip r:embed="rId3"/>
          <a:stretch>
            <a:fillRect/>
          </a:stretch>
        </p:blipFill>
        <p:spPr>
          <a:xfrm>
            <a:off x="7583746" y="952260"/>
            <a:ext cx="4423190" cy="5688632"/>
          </a:xfrm>
          <a:prstGeom prst="rect">
            <a:avLst/>
          </a:prstGeom>
        </p:spPr>
      </p:pic>
      <p:pic>
        <p:nvPicPr>
          <p:cNvPr id="6" name="Picture 5">
            <a:extLst>
              <a:ext uri="{FF2B5EF4-FFF2-40B4-BE49-F238E27FC236}">
                <a16:creationId xmlns:a16="http://schemas.microsoft.com/office/drawing/2014/main" id="{2869BDAE-5325-4A63-8C19-1B7F7A57288A}"/>
              </a:ext>
            </a:extLst>
          </p:cNvPr>
          <p:cNvPicPr>
            <a:picLocks noChangeAspect="1"/>
          </p:cNvPicPr>
          <p:nvPr/>
        </p:nvPicPr>
        <p:blipFill>
          <a:blip r:embed="rId4"/>
          <a:stretch>
            <a:fillRect/>
          </a:stretch>
        </p:blipFill>
        <p:spPr>
          <a:xfrm>
            <a:off x="10200456" y="116632"/>
            <a:ext cx="1806480" cy="668835"/>
          </a:xfrm>
          <a:prstGeom prst="rect">
            <a:avLst/>
          </a:prstGeom>
        </p:spPr>
      </p:pic>
      <p:pic>
        <p:nvPicPr>
          <p:cNvPr id="3" name="Picture 2">
            <a:extLst>
              <a:ext uri="{FF2B5EF4-FFF2-40B4-BE49-F238E27FC236}">
                <a16:creationId xmlns:a16="http://schemas.microsoft.com/office/drawing/2014/main" id="{0FAA13B2-B89F-48EE-9AE0-7E4C1A3E6868}"/>
              </a:ext>
            </a:extLst>
          </p:cNvPr>
          <p:cNvPicPr>
            <a:picLocks noChangeAspect="1"/>
          </p:cNvPicPr>
          <p:nvPr/>
        </p:nvPicPr>
        <p:blipFill>
          <a:blip r:embed="rId5"/>
          <a:stretch>
            <a:fillRect/>
          </a:stretch>
        </p:blipFill>
        <p:spPr>
          <a:xfrm>
            <a:off x="99401" y="952260"/>
            <a:ext cx="5956308" cy="1176630"/>
          </a:xfrm>
          <a:prstGeom prst="rect">
            <a:avLst/>
          </a:prstGeom>
        </p:spPr>
      </p:pic>
      <p:pic>
        <p:nvPicPr>
          <p:cNvPr id="4" name="Picture 3">
            <a:extLst>
              <a:ext uri="{FF2B5EF4-FFF2-40B4-BE49-F238E27FC236}">
                <a16:creationId xmlns:a16="http://schemas.microsoft.com/office/drawing/2014/main" id="{817FA969-82AB-41B9-810E-FB4B832E9033}"/>
              </a:ext>
            </a:extLst>
          </p:cNvPr>
          <p:cNvPicPr>
            <a:picLocks noChangeAspect="1"/>
          </p:cNvPicPr>
          <p:nvPr/>
        </p:nvPicPr>
        <p:blipFill>
          <a:blip r:embed="rId6"/>
          <a:stretch>
            <a:fillRect/>
          </a:stretch>
        </p:blipFill>
        <p:spPr>
          <a:xfrm>
            <a:off x="99401" y="1965833"/>
            <a:ext cx="6950042" cy="2926334"/>
          </a:xfrm>
          <a:prstGeom prst="rect">
            <a:avLst/>
          </a:prstGeom>
        </p:spPr>
      </p:pic>
    </p:spTree>
    <p:extLst>
      <p:ext uri="{BB962C8B-B14F-4D97-AF65-F5344CB8AC3E}">
        <p14:creationId xmlns:p14="http://schemas.microsoft.com/office/powerpoint/2010/main" val="88071324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eaLnBrk="1" hangingPunct="1"/>
            <a:r>
              <a:rPr lang="en-GB" sz="3900" b="1" dirty="0"/>
              <a:t>Course Breakdown Component 2</a:t>
            </a:r>
          </a:p>
        </p:txBody>
      </p:sp>
      <p:pic>
        <p:nvPicPr>
          <p:cNvPr id="5" name="Content Placeholder 4">
            <a:extLst>
              <a:ext uri="{FF2B5EF4-FFF2-40B4-BE49-F238E27FC236}">
                <a16:creationId xmlns:a16="http://schemas.microsoft.com/office/drawing/2014/main" id="{9A898DB6-E78E-4045-9DDE-E0CCCCB20FE9}"/>
              </a:ext>
            </a:extLst>
          </p:cNvPr>
          <p:cNvPicPr>
            <a:picLocks noGrp="1" noChangeAspect="1"/>
          </p:cNvPicPr>
          <p:nvPr>
            <p:ph sz="half" idx="2"/>
          </p:nvPr>
        </p:nvPicPr>
        <p:blipFill>
          <a:blip r:embed="rId3"/>
          <a:stretch>
            <a:fillRect/>
          </a:stretch>
        </p:blipFill>
        <p:spPr>
          <a:xfrm>
            <a:off x="7526804" y="1030586"/>
            <a:ext cx="4480132" cy="5624802"/>
          </a:xfrm>
          <a:prstGeom prst="rect">
            <a:avLst/>
          </a:prstGeom>
        </p:spPr>
      </p:pic>
      <p:pic>
        <p:nvPicPr>
          <p:cNvPr id="6" name="Picture 5">
            <a:extLst>
              <a:ext uri="{FF2B5EF4-FFF2-40B4-BE49-F238E27FC236}">
                <a16:creationId xmlns:a16="http://schemas.microsoft.com/office/drawing/2014/main" id="{96669F36-D5A4-4D46-A3BE-971EA0D6EA3C}"/>
              </a:ext>
            </a:extLst>
          </p:cNvPr>
          <p:cNvPicPr>
            <a:picLocks noChangeAspect="1"/>
          </p:cNvPicPr>
          <p:nvPr/>
        </p:nvPicPr>
        <p:blipFill>
          <a:blip r:embed="rId4"/>
          <a:stretch>
            <a:fillRect/>
          </a:stretch>
        </p:blipFill>
        <p:spPr>
          <a:xfrm>
            <a:off x="10200456" y="116632"/>
            <a:ext cx="1806480" cy="668835"/>
          </a:xfrm>
          <a:prstGeom prst="rect">
            <a:avLst/>
          </a:prstGeom>
        </p:spPr>
      </p:pic>
      <p:pic>
        <p:nvPicPr>
          <p:cNvPr id="2" name="Picture 1">
            <a:extLst>
              <a:ext uri="{FF2B5EF4-FFF2-40B4-BE49-F238E27FC236}">
                <a16:creationId xmlns:a16="http://schemas.microsoft.com/office/drawing/2014/main" id="{F49E5282-1855-4304-9E6D-59CFBA6AA572}"/>
              </a:ext>
            </a:extLst>
          </p:cNvPr>
          <p:cNvPicPr>
            <a:picLocks noChangeAspect="1"/>
          </p:cNvPicPr>
          <p:nvPr/>
        </p:nvPicPr>
        <p:blipFill>
          <a:blip r:embed="rId5"/>
          <a:stretch>
            <a:fillRect/>
          </a:stretch>
        </p:blipFill>
        <p:spPr>
          <a:xfrm>
            <a:off x="155100" y="1030586"/>
            <a:ext cx="6383065" cy="646232"/>
          </a:xfrm>
          <a:prstGeom prst="rect">
            <a:avLst/>
          </a:prstGeom>
        </p:spPr>
      </p:pic>
      <p:pic>
        <p:nvPicPr>
          <p:cNvPr id="7" name="Picture 6">
            <a:extLst>
              <a:ext uri="{FF2B5EF4-FFF2-40B4-BE49-F238E27FC236}">
                <a16:creationId xmlns:a16="http://schemas.microsoft.com/office/drawing/2014/main" id="{34274631-C3E6-49FF-A9D5-9BCCDE30E872}"/>
              </a:ext>
            </a:extLst>
          </p:cNvPr>
          <p:cNvPicPr>
            <a:picLocks noChangeAspect="1"/>
          </p:cNvPicPr>
          <p:nvPr/>
        </p:nvPicPr>
        <p:blipFill>
          <a:blip r:embed="rId6"/>
          <a:stretch>
            <a:fillRect/>
          </a:stretch>
        </p:blipFill>
        <p:spPr>
          <a:xfrm>
            <a:off x="185064" y="1575644"/>
            <a:ext cx="6885416" cy="1450974"/>
          </a:xfrm>
          <a:prstGeom prst="rect">
            <a:avLst/>
          </a:prstGeom>
        </p:spPr>
      </p:pic>
      <p:pic>
        <p:nvPicPr>
          <p:cNvPr id="4" name="Picture 3">
            <a:extLst>
              <a:ext uri="{FF2B5EF4-FFF2-40B4-BE49-F238E27FC236}">
                <a16:creationId xmlns:a16="http://schemas.microsoft.com/office/drawing/2014/main" id="{84E130BE-2D97-42CF-90CF-9A380F49CF8A}"/>
              </a:ext>
            </a:extLst>
          </p:cNvPr>
          <p:cNvPicPr>
            <a:picLocks noChangeAspect="1"/>
          </p:cNvPicPr>
          <p:nvPr/>
        </p:nvPicPr>
        <p:blipFill>
          <a:blip r:embed="rId7"/>
          <a:stretch>
            <a:fillRect/>
          </a:stretch>
        </p:blipFill>
        <p:spPr>
          <a:xfrm>
            <a:off x="155100" y="3026618"/>
            <a:ext cx="6943946" cy="3218967"/>
          </a:xfrm>
          <a:prstGeom prst="rect">
            <a:avLst/>
          </a:prstGeom>
        </p:spPr>
      </p:pic>
    </p:spTree>
    <p:extLst>
      <p:ext uri="{BB962C8B-B14F-4D97-AF65-F5344CB8AC3E}">
        <p14:creationId xmlns:p14="http://schemas.microsoft.com/office/powerpoint/2010/main" val="289030184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T:\Staff Public\Photos NEW\MARKETING\Zoe Cooper Photog new Website Jan18\St_Mary's_CofE_Dec17_235.jpg"/>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l="39428" r="12120"/>
          <a:stretch/>
        </p:blipFill>
        <p:spPr bwMode="auto">
          <a:xfrm>
            <a:off x="7838327" y="874890"/>
            <a:ext cx="4244806" cy="5837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Rectangle 2"/>
          <p:cNvSpPr>
            <a:spLocks noGrp="1" noChangeArrowheads="1"/>
          </p:cNvSpPr>
          <p:nvPr>
            <p:ph type="title"/>
          </p:nvPr>
        </p:nvSpPr>
        <p:spPr bwMode="auto">
          <a:xfrm>
            <a:off x="17838" y="0"/>
            <a:ext cx="12192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en-GB" sz="3900" b="1" dirty="0"/>
              <a:t>Course Breakdown: Component 3</a:t>
            </a:r>
          </a:p>
        </p:txBody>
      </p:sp>
      <p:pic>
        <p:nvPicPr>
          <p:cNvPr id="2" name="Picture 1">
            <a:extLst>
              <a:ext uri="{FF2B5EF4-FFF2-40B4-BE49-F238E27FC236}">
                <a16:creationId xmlns:a16="http://schemas.microsoft.com/office/drawing/2014/main" id="{4C1CB46E-C39A-44B4-83CE-A49BDFAFF428}"/>
              </a:ext>
            </a:extLst>
          </p:cNvPr>
          <p:cNvPicPr>
            <a:picLocks noChangeAspect="1"/>
          </p:cNvPicPr>
          <p:nvPr/>
        </p:nvPicPr>
        <p:blipFill>
          <a:blip r:embed="rId4"/>
          <a:stretch>
            <a:fillRect/>
          </a:stretch>
        </p:blipFill>
        <p:spPr>
          <a:xfrm>
            <a:off x="10272464" y="83047"/>
            <a:ext cx="1810669" cy="670618"/>
          </a:xfrm>
          <a:prstGeom prst="rect">
            <a:avLst/>
          </a:prstGeom>
        </p:spPr>
      </p:pic>
      <p:sp>
        <p:nvSpPr>
          <p:cNvPr id="6" name="TextBox 5">
            <a:extLst>
              <a:ext uri="{FF2B5EF4-FFF2-40B4-BE49-F238E27FC236}">
                <a16:creationId xmlns:a16="http://schemas.microsoft.com/office/drawing/2014/main" id="{6C47DEC2-873B-4637-BF3C-26DA44D23BD9}"/>
              </a:ext>
            </a:extLst>
          </p:cNvPr>
          <p:cNvSpPr txBox="1"/>
          <p:nvPr/>
        </p:nvSpPr>
        <p:spPr>
          <a:xfrm>
            <a:off x="263352" y="912167"/>
            <a:ext cx="6156684" cy="461665"/>
          </a:xfrm>
          <a:prstGeom prst="rect">
            <a:avLst/>
          </a:prstGeom>
          <a:solidFill>
            <a:schemeClr val="bg2">
              <a:lumMod val="60000"/>
              <a:lumOff val="40000"/>
            </a:schemeClr>
          </a:solidFill>
        </p:spPr>
        <p:txBody>
          <a:bodyPr wrap="square" rtlCol="0">
            <a:spAutoFit/>
          </a:bodyPr>
          <a:lstStyle/>
          <a:p>
            <a:r>
              <a:rPr lang="en-GB" sz="2400" b="1" dirty="0"/>
              <a:t>Historical Investigation</a:t>
            </a:r>
          </a:p>
        </p:txBody>
      </p:sp>
      <p:pic>
        <p:nvPicPr>
          <p:cNvPr id="7" name="Picture 6">
            <a:extLst>
              <a:ext uri="{FF2B5EF4-FFF2-40B4-BE49-F238E27FC236}">
                <a16:creationId xmlns:a16="http://schemas.microsoft.com/office/drawing/2014/main" id="{FF963F4B-6BD0-484C-8528-0A661D8C0874}"/>
              </a:ext>
            </a:extLst>
          </p:cNvPr>
          <p:cNvPicPr>
            <a:picLocks noChangeAspect="1"/>
          </p:cNvPicPr>
          <p:nvPr/>
        </p:nvPicPr>
        <p:blipFill>
          <a:blip r:embed="rId5"/>
          <a:stretch>
            <a:fillRect/>
          </a:stretch>
        </p:blipFill>
        <p:spPr>
          <a:xfrm>
            <a:off x="191041" y="1498193"/>
            <a:ext cx="6224555" cy="1761897"/>
          </a:xfrm>
          <a:prstGeom prst="rect">
            <a:avLst/>
          </a:prstGeom>
        </p:spPr>
      </p:pic>
      <p:pic>
        <p:nvPicPr>
          <p:cNvPr id="8" name="Picture 7">
            <a:extLst>
              <a:ext uri="{FF2B5EF4-FFF2-40B4-BE49-F238E27FC236}">
                <a16:creationId xmlns:a16="http://schemas.microsoft.com/office/drawing/2014/main" id="{66969361-DB2D-464D-AEE0-84AFCE198E5A}"/>
              </a:ext>
            </a:extLst>
          </p:cNvPr>
          <p:cNvPicPr>
            <a:picLocks noChangeAspect="1"/>
          </p:cNvPicPr>
          <p:nvPr/>
        </p:nvPicPr>
        <p:blipFill>
          <a:blip r:embed="rId6"/>
          <a:stretch>
            <a:fillRect/>
          </a:stretch>
        </p:blipFill>
        <p:spPr>
          <a:xfrm>
            <a:off x="229416" y="3351908"/>
            <a:ext cx="7053683" cy="3371380"/>
          </a:xfrm>
          <a:prstGeom prst="rect">
            <a:avLst/>
          </a:prstGeom>
        </p:spPr>
      </p:pic>
    </p:spTree>
    <p:extLst>
      <p:ext uri="{BB962C8B-B14F-4D97-AF65-F5344CB8AC3E}">
        <p14:creationId xmlns:p14="http://schemas.microsoft.com/office/powerpoint/2010/main" val="265567640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84499" y="1053769"/>
            <a:ext cx="7776864" cy="5371149"/>
          </a:xfrm>
        </p:spPr>
        <p:txBody>
          <a:bodyPr>
            <a:noAutofit/>
          </a:bodyPr>
          <a:lstStyle/>
          <a:p>
            <a:pPr marL="0" indent="0">
              <a:buNone/>
            </a:pPr>
            <a:r>
              <a:rPr lang="en-GB" b="1" dirty="0"/>
              <a:t>A-Level History requires you to participate in a variety of tasks. Your teacher will expect you to be fully committed to:</a:t>
            </a:r>
          </a:p>
          <a:p>
            <a:pPr marL="0" indent="0">
              <a:buNone/>
            </a:pPr>
            <a:endParaRPr lang="en-GB" b="1" dirty="0"/>
          </a:p>
          <a:p>
            <a:pPr marL="0" indent="0">
              <a:buNone/>
            </a:pPr>
            <a:r>
              <a:rPr lang="en-GB" b="1" dirty="0"/>
              <a:t>Group work</a:t>
            </a:r>
          </a:p>
          <a:p>
            <a:pPr marL="0" indent="0">
              <a:buNone/>
            </a:pPr>
            <a:r>
              <a:rPr lang="en-GB" b="1" dirty="0"/>
              <a:t>Presentations</a:t>
            </a:r>
          </a:p>
          <a:p>
            <a:pPr marL="0" indent="0">
              <a:buNone/>
            </a:pPr>
            <a:r>
              <a:rPr lang="en-GB" b="1" dirty="0"/>
              <a:t>Pre reading of articles </a:t>
            </a:r>
          </a:p>
          <a:p>
            <a:pPr marL="0" indent="0">
              <a:buNone/>
            </a:pPr>
            <a:r>
              <a:rPr lang="en-GB" b="1" dirty="0"/>
              <a:t>Note taking</a:t>
            </a:r>
          </a:p>
          <a:p>
            <a:pPr marL="0" indent="0">
              <a:buNone/>
            </a:pPr>
            <a:r>
              <a:rPr lang="en-GB" b="1" dirty="0"/>
              <a:t>Essay writing</a:t>
            </a:r>
          </a:p>
          <a:p>
            <a:pPr marL="0" indent="0">
              <a:buNone/>
            </a:pPr>
            <a:r>
              <a:rPr lang="en-GB" b="1" dirty="0"/>
              <a:t>Class discussion/debates</a:t>
            </a:r>
          </a:p>
          <a:p>
            <a:pPr marL="0" indent="0">
              <a:buNone/>
            </a:pPr>
            <a:r>
              <a:rPr lang="en-GB" b="1" dirty="0"/>
              <a:t>Exam skills</a:t>
            </a:r>
          </a:p>
          <a:p>
            <a:pPr marL="0" indent="0">
              <a:buNone/>
            </a:pPr>
            <a:endParaRPr lang="en-GB" b="1" dirty="0"/>
          </a:p>
        </p:txBody>
      </p:sp>
      <p:sp>
        <p:nvSpPr>
          <p:cNvPr id="15" name="Rectangle 2"/>
          <p:cNvSpPr txBox="1">
            <a:spLocks noChangeArrowheads="1"/>
          </p:cNvSpPr>
          <p:nvPr/>
        </p:nvSpPr>
        <p:spPr bwMode="auto">
          <a:xfrm>
            <a:off x="-635732" y="99822"/>
            <a:ext cx="1148426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900" b="1" dirty="0"/>
              <a:t>Mode of Study</a:t>
            </a:r>
          </a:p>
        </p:txBody>
      </p:sp>
      <p:pic>
        <p:nvPicPr>
          <p:cNvPr id="4" name="Picture 3"/>
          <p:cNvPicPr>
            <a:picLocks noChangeAspect="1"/>
          </p:cNvPicPr>
          <p:nvPr/>
        </p:nvPicPr>
        <p:blipFill rotWithShape="1">
          <a:blip r:embed="rId3"/>
          <a:srcRect l="24099" r="44579" b="13250"/>
          <a:stretch/>
        </p:blipFill>
        <p:spPr>
          <a:xfrm>
            <a:off x="8458125" y="908720"/>
            <a:ext cx="3565446" cy="5664926"/>
          </a:xfrm>
          <a:prstGeom prst="rect">
            <a:avLst/>
          </a:prstGeom>
          <a:ln>
            <a:solidFill>
              <a:schemeClr val="tx1"/>
            </a:solidFill>
          </a:ln>
        </p:spPr>
      </p:pic>
      <p:pic>
        <p:nvPicPr>
          <p:cNvPr id="2" name="Picture 1">
            <a:extLst>
              <a:ext uri="{FF2B5EF4-FFF2-40B4-BE49-F238E27FC236}">
                <a16:creationId xmlns:a16="http://schemas.microsoft.com/office/drawing/2014/main" id="{932B1A92-4776-4C17-999C-9F629910DF1D}"/>
              </a:ext>
            </a:extLst>
          </p:cNvPr>
          <p:cNvPicPr>
            <a:picLocks noChangeAspect="1"/>
          </p:cNvPicPr>
          <p:nvPr/>
        </p:nvPicPr>
        <p:blipFill>
          <a:blip r:embed="rId4"/>
          <a:stretch>
            <a:fillRect/>
          </a:stretch>
        </p:blipFill>
        <p:spPr>
          <a:xfrm>
            <a:off x="10240848" y="99822"/>
            <a:ext cx="1810669" cy="670618"/>
          </a:xfrm>
          <a:prstGeom prst="rect">
            <a:avLst/>
          </a:prstGeom>
        </p:spPr>
      </p:pic>
    </p:spTree>
    <p:extLst>
      <p:ext uri="{BB962C8B-B14F-4D97-AF65-F5344CB8AC3E}">
        <p14:creationId xmlns:p14="http://schemas.microsoft.com/office/powerpoint/2010/main" val="359833151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1981200" y="214722"/>
            <a:ext cx="8229600" cy="8228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GB" sz="4000" b="1" dirty="0">
                <a:effectLst>
                  <a:outerShdw blurRad="38100" dist="38100" dir="2700000" algn="tl">
                    <a:srgbClr val="000000">
                      <a:alpha val="43137"/>
                    </a:srgbClr>
                  </a:outerShdw>
                </a:effectLst>
              </a:rPr>
              <a:t>Mode of Assessment</a:t>
            </a:r>
          </a:p>
        </p:txBody>
      </p:sp>
      <p:pic>
        <p:nvPicPr>
          <p:cNvPr id="2" name="Picture 1">
            <a:extLst>
              <a:ext uri="{FF2B5EF4-FFF2-40B4-BE49-F238E27FC236}">
                <a16:creationId xmlns:a16="http://schemas.microsoft.com/office/drawing/2014/main" id="{CE5CDE13-BE7A-46A5-B2AE-9E6B3CA799E0}"/>
              </a:ext>
            </a:extLst>
          </p:cNvPr>
          <p:cNvPicPr>
            <a:picLocks noChangeAspect="1"/>
          </p:cNvPicPr>
          <p:nvPr/>
        </p:nvPicPr>
        <p:blipFill>
          <a:blip r:embed="rId3"/>
          <a:stretch>
            <a:fillRect/>
          </a:stretch>
        </p:blipFill>
        <p:spPr>
          <a:xfrm>
            <a:off x="695400" y="1556792"/>
            <a:ext cx="3943325" cy="3943325"/>
          </a:xfrm>
          <a:prstGeom prst="rect">
            <a:avLst/>
          </a:prstGeom>
        </p:spPr>
      </p:pic>
      <p:pic>
        <p:nvPicPr>
          <p:cNvPr id="6" name="Picture 5">
            <a:extLst>
              <a:ext uri="{FF2B5EF4-FFF2-40B4-BE49-F238E27FC236}">
                <a16:creationId xmlns:a16="http://schemas.microsoft.com/office/drawing/2014/main" id="{74073B0F-FDA4-4247-92F2-5F6509636B79}"/>
              </a:ext>
            </a:extLst>
          </p:cNvPr>
          <p:cNvPicPr>
            <a:picLocks noChangeAspect="1"/>
          </p:cNvPicPr>
          <p:nvPr/>
        </p:nvPicPr>
        <p:blipFill>
          <a:blip r:embed="rId4"/>
          <a:stretch>
            <a:fillRect/>
          </a:stretch>
        </p:blipFill>
        <p:spPr>
          <a:xfrm>
            <a:off x="10200456" y="116632"/>
            <a:ext cx="1806480" cy="668835"/>
          </a:xfrm>
          <a:prstGeom prst="rect">
            <a:avLst/>
          </a:prstGeom>
        </p:spPr>
      </p:pic>
      <p:sp>
        <p:nvSpPr>
          <p:cNvPr id="7" name="TextBox 6">
            <a:extLst>
              <a:ext uri="{FF2B5EF4-FFF2-40B4-BE49-F238E27FC236}">
                <a16:creationId xmlns:a16="http://schemas.microsoft.com/office/drawing/2014/main" id="{409B995A-716C-45C6-AFF5-7C8FAC3CF643}"/>
              </a:ext>
            </a:extLst>
          </p:cNvPr>
          <p:cNvSpPr txBox="1"/>
          <p:nvPr/>
        </p:nvSpPr>
        <p:spPr>
          <a:xfrm>
            <a:off x="4789958" y="942980"/>
            <a:ext cx="7330033" cy="400110"/>
          </a:xfrm>
          <a:prstGeom prst="rect">
            <a:avLst/>
          </a:prstGeom>
          <a:solidFill>
            <a:schemeClr val="bg2">
              <a:lumMod val="60000"/>
              <a:lumOff val="40000"/>
            </a:schemeClr>
          </a:solidFill>
        </p:spPr>
        <p:txBody>
          <a:bodyPr wrap="square" rtlCol="0">
            <a:spAutoFit/>
          </a:bodyPr>
          <a:lstStyle/>
          <a:p>
            <a:r>
              <a:rPr lang="en-GB" sz="2000" b="1" u="sng" dirty="0"/>
              <a:t>The Stuarts, Britain and the Crisis of the Monarchy 1603-1702</a:t>
            </a:r>
          </a:p>
        </p:txBody>
      </p:sp>
      <p:pic>
        <p:nvPicPr>
          <p:cNvPr id="8" name="Picture 7">
            <a:extLst>
              <a:ext uri="{FF2B5EF4-FFF2-40B4-BE49-F238E27FC236}">
                <a16:creationId xmlns:a16="http://schemas.microsoft.com/office/drawing/2014/main" id="{C9D14919-CAC3-4A6E-B3CC-C78D655775C8}"/>
              </a:ext>
            </a:extLst>
          </p:cNvPr>
          <p:cNvPicPr>
            <a:picLocks noChangeAspect="1"/>
          </p:cNvPicPr>
          <p:nvPr/>
        </p:nvPicPr>
        <p:blipFill>
          <a:blip r:embed="rId5"/>
          <a:stretch>
            <a:fillRect/>
          </a:stretch>
        </p:blipFill>
        <p:spPr>
          <a:xfrm>
            <a:off x="4750767" y="1473155"/>
            <a:ext cx="4497598" cy="1043011"/>
          </a:xfrm>
          <a:prstGeom prst="rect">
            <a:avLst/>
          </a:prstGeom>
        </p:spPr>
      </p:pic>
      <p:sp>
        <p:nvSpPr>
          <p:cNvPr id="9" name="Rectangle 8">
            <a:extLst>
              <a:ext uri="{FF2B5EF4-FFF2-40B4-BE49-F238E27FC236}">
                <a16:creationId xmlns:a16="http://schemas.microsoft.com/office/drawing/2014/main" id="{D41D441D-35EF-4ACE-B593-9E2FB95ABBDE}"/>
              </a:ext>
            </a:extLst>
          </p:cNvPr>
          <p:cNvSpPr/>
          <p:nvPr/>
        </p:nvSpPr>
        <p:spPr>
          <a:xfrm>
            <a:off x="4789958" y="2516166"/>
            <a:ext cx="5904656" cy="400110"/>
          </a:xfrm>
          <a:prstGeom prst="rect">
            <a:avLst/>
          </a:prstGeom>
          <a:solidFill>
            <a:schemeClr val="bg2">
              <a:lumMod val="60000"/>
              <a:lumOff val="40000"/>
            </a:schemeClr>
          </a:solidFill>
        </p:spPr>
        <p:txBody>
          <a:bodyPr wrap="square">
            <a:spAutoFit/>
          </a:bodyPr>
          <a:lstStyle/>
          <a:p>
            <a:r>
              <a:rPr lang="en-GB" sz="2000" b="1" u="sng" dirty="0"/>
              <a:t>Democracy and Nazism: Germany, 1918–1945</a:t>
            </a:r>
          </a:p>
        </p:txBody>
      </p:sp>
      <p:pic>
        <p:nvPicPr>
          <p:cNvPr id="10" name="Picture 9">
            <a:extLst>
              <a:ext uri="{FF2B5EF4-FFF2-40B4-BE49-F238E27FC236}">
                <a16:creationId xmlns:a16="http://schemas.microsoft.com/office/drawing/2014/main" id="{A355CC7D-82F6-4F50-A4FB-888B30044849}"/>
              </a:ext>
            </a:extLst>
          </p:cNvPr>
          <p:cNvPicPr>
            <a:picLocks noChangeAspect="1"/>
          </p:cNvPicPr>
          <p:nvPr/>
        </p:nvPicPr>
        <p:blipFill>
          <a:blip r:embed="rId5"/>
          <a:stretch>
            <a:fillRect/>
          </a:stretch>
        </p:blipFill>
        <p:spPr>
          <a:xfrm>
            <a:off x="4750767" y="3006948"/>
            <a:ext cx="4497598" cy="1043011"/>
          </a:xfrm>
          <a:prstGeom prst="rect">
            <a:avLst/>
          </a:prstGeom>
        </p:spPr>
      </p:pic>
      <p:sp>
        <p:nvSpPr>
          <p:cNvPr id="11" name="TextBox 10">
            <a:extLst>
              <a:ext uri="{FF2B5EF4-FFF2-40B4-BE49-F238E27FC236}">
                <a16:creationId xmlns:a16="http://schemas.microsoft.com/office/drawing/2014/main" id="{7ED37A4C-8F62-495C-9984-4DD1A17004FD}"/>
              </a:ext>
            </a:extLst>
          </p:cNvPr>
          <p:cNvSpPr txBox="1"/>
          <p:nvPr/>
        </p:nvSpPr>
        <p:spPr>
          <a:xfrm>
            <a:off x="4789958" y="4049959"/>
            <a:ext cx="5893320" cy="400110"/>
          </a:xfrm>
          <a:prstGeom prst="rect">
            <a:avLst/>
          </a:prstGeom>
          <a:solidFill>
            <a:schemeClr val="bg2">
              <a:lumMod val="60000"/>
              <a:lumOff val="40000"/>
            </a:schemeClr>
          </a:solidFill>
        </p:spPr>
        <p:txBody>
          <a:bodyPr wrap="square" rtlCol="0">
            <a:spAutoFit/>
          </a:bodyPr>
          <a:lstStyle/>
          <a:p>
            <a:r>
              <a:rPr lang="en-GB" sz="2000" b="1" dirty="0"/>
              <a:t>Historical Investigation</a:t>
            </a:r>
          </a:p>
        </p:txBody>
      </p:sp>
      <p:sp>
        <p:nvSpPr>
          <p:cNvPr id="12" name="TextBox 11">
            <a:extLst>
              <a:ext uri="{FF2B5EF4-FFF2-40B4-BE49-F238E27FC236}">
                <a16:creationId xmlns:a16="http://schemas.microsoft.com/office/drawing/2014/main" id="{3CC596AA-448F-428B-8803-7EADE4CA10E8}"/>
              </a:ext>
            </a:extLst>
          </p:cNvPr>
          <p:cNvSpPr txBox="1"/>
          <p:nvPr/>
        </p:nvSpPr>
        <p:spPr>
          <a:xfrm>
            <a:off x="4750767" y="4540741"/>
            <a:ext cx="6156684" cy="1354217"/>
          </a:xfrm>
          <a:prstGeom prst="rect">
            <a:avLst/>
          </a:prstGeom>
          <a:solidFill>
            <a:schemeClr val="bg2">
              <a:lumMod val="60000"/>
              <a:lumOff val="40000"/>
            </a:schemeClr>
          </a:solidFill>
        </p:spPr>
        <p:txBody>
          <a:bodyPr wrap="square" rtlCol="0">
            <a:spAutoFit/>
          </a:bodyPr>
          <a:lstStyle/>
          <a:p>
            <a:r>
              <a:rPr lang="en-GB" sz="1600" b="1" dirty="0"/>
              <a:t>3500–4500 words</a:t>
            </a:r>
          </a:p>
          <a:p>
            <a:r>
              <a:rPr lang="en-GB" sz="1600" b="1" dirty="0"/>
              <a:t>40 marks</a:t>
            </a:r>
          </a:p>
          <a:p>
            <a:r>
              <a:rPr lang="en-GB" sz="1600" b="1" dirty="0"/>
              <a:t>20% of A-level</a:t>
            </a:r>
          </a:p>
          <a:p>
            <a:r>
              <a:rPr lang="en-GB" sz="1600" b="1" dirty="0"/>
              <a:t>Marked by teachers</a:t>
            </a:r>
          </a:p>
          <a:p>
            <a:r>
              <a:rPr lang="en-GB" sz="1600" b="1" dirty="0"/>
              <a:t>Moderated by AQA</a:t>
            </a:r>
          </a:p>
        </p:txBody>
      </p:sp>
    </p:spTree>
    <p:extLst>
      <p:ext uri="{BB962C8B-B14F-4D97-AF65-F5344CB8AC3E}">
        <p14:creationId xmlns:p14="http://schemas.microsoft.com/office/powerpoint/2010/main" val="171196001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bwMode="auto">
          <a:xfrm>
            <a:off x="0" y="22746"/>
            <a:ext cx="12119992"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r>
              <a:rPr lang="en-GB" sz="3600" b="1" dirty="0"/>
              <a:t>Post 18 Links</a:t>
            </a:r>
          </a:p>
        </p:txBody>
      </p:sp>
      <p:sp>
        <p:nvSpPr>
          <p:cNvPr id="18436" name="Rectangle 7"/>
          <p:cNvSpPr>
            <a:spLocks noGrp="1" noChangeArrowheads="1"/>
          </p:cNvSpPr>
          <p:nvPr>
            <p:ph type="body" sz="half" idx="2"/>
          </p:nvPr>
        </p:nvSpPr>
        <p:spPr bwMode="auto">
          <a:xfrm>
            <a:off x="6171454" y="653990"/>
            <a:ext cx="5340539" cy="598002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marL="0" indent="0" eaLnBrk="1" hangingPunct="1">
              <a:buNone/>
            </a:pPr>
            <a:endParaRPr lang="en-GB" dirty="0"/>
          </a:p>
          <a:p>
            <a:pPr marL="0" indent="0" eaLnBrk="1" hangingPunct="1">
              <a:buNone/>
            </a:pPr>
            <a:endParaRPr lang="en-GB" dirty="0"/>
          </a:p>
        </p:txBody>
      </p:sp>
      <p:sp>
        <p:nvSpPr>
          <p:cNvPr id="2" name="TextBox 1"/>
          <p:cNvSpPr txBox="1"/>
          <p:nvPr/>
        </p:nvSpPr>
        <p:spPr>
          <a:xfrm>
            <a:off x="4583832" y="5301208"/>
            <a:ext cx="3600400" cy="369332"/>
          </a:xfrm>
          <a:prstGeom prst="rect">
            <a:avLst/>
          </a:prstGeom>
          <a:noFill/>
        </p:spPr>
        <p:txBody>
          <a:bodyPr wrap="square" rtlCol="0">
            <a:spAutoFit/>
          </a:bodyPr>
          <a:lstStyle/>
          <a:p>
            <a:endParaRPr lang="en-GB" dirty="0"/>
          </a:p>
        </p:txBody>
      </p:sp>
      <p:pic>
        <p:nvPicPr>
          <p:cNvPr id="3" name="Picture 2"/>
          <p:cNvPicPr>
            <a:picLocks noChangeAspect="1"/>
          </p:cNvPicPr>
          <p:nvPr/>
        </p:nvPicPr>
        <p:blipFill rotWithShape="1">
          <a:blip r:embed="rId3"/>
          <a:srcRect l="48228" t="36654" r="3932" b="20188"/>
          <a:stretch/>
        </p:blipFill>
        <p:spPr>
          <a:xfrm>
            <a:off x="34384" y="980728"/>
            <a:ext cx="5832648" cy="4209452"/>
          </a:xfrm>
          <a:prstGeom prst="rect">
            <a:avLst/>
          </a:prstGeom>
        </p:spPr>
      </p:pic>
      <p:sp>
        <p:nvSpPr>
          <p:cNvPr id="5" name="Content Placeholder 4"/>
          <p:cNvSpPr>
            <a:spLocks noGrp="1"/>
          </p:cNvSpPr>
          <p:nvPr>
            <p:ph sz="half" idx="1"/>
          </p:nvPr>
        </p:nvSpPr>
        <p:spPr>
          <a:xfrm>
            <a:off x="6023992" y="914982"/>
            <a:ext cx="5744840" cy="5394338"/>
          </a:xfrm>
          <a:solidFill>
            <a:schemeClr val="bg2">
              <a:lumMod val="60000"/>
              <a:lumOff val="40000"/>
            </a:schemeClr>
          </a:solidFill>
        </p:spPr>
        <p:txBody>
          <a:bodyPr>
            <a:normAutofit/>
          </a:bodyPr>
          <a:lstStyle/>
          <a:p>
            <a:r>
              <a:rPr lang="en-GB" sz="2000" dirty="0"/>
              <a:t>History A Level allows you to communicate complex ideas. It gives you the opportunity to research in depth and develop independent work skills. All of these are highly desirable skills for jobs in education, HR, journalism, civil service and the media.</a:t>
            </a:r>
          </a:p>
          <a:p>
            <a:r>
              <a:rPr lang="en-GB" sz="2000" dirty="0"/>
              <a:t>History A Level can lead to degrees in economics, history, international relations, politics and sociology at university. </a:t>
            </a:r>
          </a:p>
          <a:p>
            <a:pPr marL="0" indent="0">
              <a:buNone/>
            </a:pPr>
            <a:endParaRPr lang="en-GB" sz="2000" dirty="0"/>
          </a:p>
          <a:p>
            <a:pPr marL="0" indent="0">
              <a:buNone/>
            </a:pPr>
            <a:r>
              <a:rPr lang="en-GB" sz="2000" dirty="0"/>
              <a:t>Useful links for post 18:</a:t>
            </a:r>
          </a:p>
          <a:p>
            <a:pPr marL="0" indent="0">
              <a:buNone/>
            </a:pPr>
            <a:r>
              <a:rPr lang="en-GB" sz="2000" dirty="0">
                <a:hlinkClick r:id="rId4"/>
              </a:rPr>
              <a:t>https://www.history.org.uk/student/resource/2914/careers-in-history</a:t>
            </a:r>
            <a:endParaRPr lang="en-GB" sz="2000" dirty="0"/>
          </a:p>
          <a:p>
            <a:pPr marL="0" indent="0">
              <a:buNone/>
            </a:pPr>
            <a:endParaRPr lang="en-GB" sz="2000" dirty="0"/>
          </a:p>
          <a:p>
            <a:pPr marL="0" indent="0">
              <a:buNone/>
            </a:pPr>
            <a:r>
              <a:rPr lang="en-GB" sz="2000" dirty="0">
                <a:hlinkClick r:id="rId5"/>
              </a:rPr>
              <a:t>https://www.theuniguide.co.uk/search/course?utf8=%E2%9C%93&amp;c%5Bq%5D=History</a:t>
            </a:r>
            <a:r>
              <a:rPr lang="en-GB" sz="2000" dirty="0"/>
              <a:t> </a:t>
            </a:r>
          </a:p>
          <a:p>
            <a:pPr marL="0" indent="0">
              <a:buNone/>
            </a:pPr>
            <a:endParaRPr lang="en-GB" sz="2000" dirty="0"/>
          </a:p>
          <a:p>
            <a:pPr marL="0" indent="0">
              <a:buNone/>
            </a:pPr>
            <a:endParaRPr lang="en-GB" sz="2000" dirty="0"/>
          </a:p>
        </p:txBody>
      </p:sp>
      <p:pic>
        <p:nvPicPr>
          <p:cNvPr id="8" name="Picture 7">
            <a:extLst>
              <a:ext uri="{FF2B5EF4-FFF2-40B4-BE49-F238E27FC236}">
                <a16:creationId xmlns:a16="http://schemas.microsoft.com/office/drawing/2014/main" id="{B01E270F-926F-4F0C-9353-231435F017C1}"/>
              </a:ext>
            </a:extLst>
          </p:cNvPr>
          <p:cNvPicPr>
            <a:picLocks noChangeAspect="1"/>
          </p:cNvPicPr>
          <p:nvPr/>
        </p:nvPicPr>
        <p:blipFill>
          <a:blip r:embed="rId6"/>
          <a:stretch>
            <a:fillRect/>
          </a:stretch>
        </p:blipFill>
        <p:spPr>
          <a:xfrm>
            <a:off x="10200456" y="116632"/>
            <a:ext cx="1806480" cy="668835"/>
          </a:xfrm>
          <a:prstGeom prst="rect">
            <a:avLst/>
          </a:prstGeom>
        </p:spPr>
      </p:pic>
    </p:spTree>
    <p:extLst>
      <p:ext uri="{BB962C8B-B14F-4D97-AF65-F5344CB8AC3E}">
        <p14:creationId xmlns:p14="http://schemas.microsoft.com/office/powerpoint/2010/main" val="16763716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5013</TotalTime>
  <Words>339</Words>
  <Application>Microsoft Office PowerPoint</Application>
  <PresentationFormat>Widescreen</PresentationFormat>
  <Paragraphs>54</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A Level History AQA 7042DO</vt:lpstr>
      <vt:lpstr>Subject Pre-requisites</vt:lpstr>
      <vt:lpstr>Course Breakdown</vt:lpstr>
      <vt:lpstr>Course Breakdown: Component 1</vt:lpstr>
      <vt:lpstr>Course Breakdown Component 2</vt:lpstr>
      <vt:lpstr>Course Breakdown: Component 3</vt:lpstr>
      <vt:lpstr>PowerPoint Presentation</vt:lpstr>
      <vt:lpstr>Mode of Assessment</vt:lpstr>
      <vt:lpstr>Post 18 Links</vt:lpstr>
      <vt:lpstr>PowerPoint Presentation</vt:lpstr>
    </vt:vector>
  </TitlesOfParts>
  <Company>St Mary's CE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Mr. Warner</dc:creator>
  <cp:lastModifiedBy>Jamie King</cp:lastModifiedBy>
  <cp:revision>234</cp:revision>
  <cp:lastPrinted>2012-11-13T17:47:27Z</cp:lastPrinted>
  <dcterms:created xsi:type="dcterms:W3CDTF">2012-06-17T09:58:49Z</dcterms:created>
  <dcterms:modified xsi:type="dcterms:W3CDTF">2021-11-17T13:45:07Z</dcterms:modified>
</cp:coreProperties>
</file>