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463" r:id="rId2"/>
    <p:sldId id="472" r:id="rId3"/>
    <p:sldId id="459" r:id="rId4"/>
    <p:sldId id="466" r:id="rId5"/>
    <p:sldId id="468" r:id="rId6"/>
    <p:sldId id="469" r:id="rId7"/>
    <p:sldId id="435" r:id="rId8"/>
    <p:sldId id="470" r:id="rId9"/>
    <p:sldId id="445" r:id="rId10"/>
    <p:sldId id="454" r:id="rId11"/>
  </p:sldIdLst>
  <p:sldSz cx="12192000" cy="6858000"/>
  <p:notesSz cx="6864350" cy="9996488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49">
          <p15:clr>
            <a:srgbClr val="A4A3A4"/>
          </p15:clr>
        </p15:guide>
        <p15:guide id="2" pos="216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06" autoAdjust="0"/>
    <p:restoredTop sz="73756" autoAdjust="0"/>
  </p:normalViewPr>
  <p:slideViewPr>
    <p:cSldViewPr>
      <p:cViewPr varScale="1">
        <p:scale>
          <a:sx n="79" d="100"/>
          <a:sy n="79" d="100"/>
        </p:scale>
        <p:origin x="306" y="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850" y="-96"/>
      </p:cViewPr>
      <p:guideLst>
        <p:guide orient="horz" pos="3149"/>
        <p:guide pos="216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4551" cy="499825"/>
          </a:xfrm>
          <a:prstGeom prst="rect">
            <a:avLst/>
          </a:prstGeom>
        </p:spPr>
        <p:txBody>
          <a:bodyPr vert="horz" lIns="92181" tIns="46090" rIns="92181" bIns="4609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8212" y="0"/>
            <a:ext cx="2974551" cy="499825"/>
          </a:xfrm>
          <a:prstGeom prst="rect">
            <a:avLst/>
          </a:prstGeom>
        </p:spPr>
        <p:txBody>
          <a:bodyPr vert="horz" lIns="92181" tIns="46090" rIns="92181" bIns="46090" rtlCol="0"/>
          <a:lstStyle>
            <a:lvl1pPr algn="r">
              <a:defRPr sz="1200"/>
            </a:lvl1pPr>
          </a:lstStyle>
          <a:p>
            <a:fld id="{E39ADCB5-0700-4749-B254-0063BFF1E458}" type="datetimeFigureOut">
              <a:rPr lang="en-GB" smtClean="0"/>
              <a:t>18/11/2021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94928"/>
            <a:ext cx="2974551" cy="499825"/>
          </a:xfrm>
          <a:prstGeom prst="rect">
            <a:avLst/>
          </a:prstGeom>
        </p:spPr>
        <p:txBody>
          <a:bodyPr vert="horz" lIns="92181" tIns="46090" rIns="92181" bIns="4609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8212" y="9494928"/>
            <a:ext cx="2974551" cy="499825"/>
          </a:xfrm>
          <a:prstGeom prst="rect">
            <a:avLst/>
          </a:prstGeom>
        </p:spPr>
        <p:txBody>
          <a:bodyPr vert="horz" lIns="92181" tIns="46090" rIns="92181" bIns="46090" rtlCol="0" anchor="b"/>
          <a:lstStyle>
            <a:lvl1pPr algn="r">
              <a:defRPr sz="1200"/>
            </a:lvl1pPr>
          </a:lstStyle>
          <a:p>
            <a:fld id="{A07BCE41-F9E2-4F34-9799-0C82993176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54238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4551" cy="499825"/>
          </a:xfrm>
          <a:prstGeom prst="rect">
            <a:avLst/>
          </a:prstGeom>
        </p:spPr>
        <p:txBody>
          <a:bodyPr vert="horz" lIns="92181" tIns="46090" rIns="92181" bIns="4609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8212" y="0"/>
            <a:ext cx="2974551" cy="499825"/>
          </a:xfrm>
          <a:prstGeom prst="rect">
            <a:avLst/>
          </a:prstGeom>
        </p:spPr>
        <p:txBody>
          <a:bodyPr vert="horz" lIns="92181" tIns="46090" rIns="92181" bIns="46090" rtlCol="0"/>
          <a:lstStyle>
            <a:lvl1pPr algn="r">
              <a:defRPr sz="1200"/>
            </a:lvl1pPr>
          </a:lstStyle>
          <a:p>
            <a:fld id="{4BCABEDD-50E8-4E5B-8703-EC0CE7C0BB35}" type="datetimeFigureOut">
              <a:rPr lang="en-GB" smtClean="0"/>
              <a:t>18/11/2021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0013" y="749300"/>
            <a:ext cx="6664325" cy="37496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81" tIns="46090" rIns="92181" bIns="4609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6436" y="4748334"/>
            <a:ext cx="5491480" cy="4498419"/>
          </a:xfrm>
          <a:prstGeom prst="rect">
            <a:avLst/>
          </a:prstGeom>
        </p:spPr>
        <p:txBody>
          <a:bodyPr vert="horz" lIns="92181" tIns="46090" rIns="92181" bIns="4609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94928"/>
            <a:ext cx="2974551" cy="499825"/>
          </a:xfrm>
          <a:prstGeom prst="rect">
            <a:avLst/>
          </a:prstGeom>
        </p:spPr>
        <p:txBody>
          <a:bodyPr vert="horz" lIns="92181" tIns="46090" rIns="92181" bIns="4609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8212" y="9494928"/>
            <a:ext cx="2974551" cy="499825"/>
          </a:xfrm>
          <a:prstGeom prst="rect">
            <a:avLst/>
          </a:prstGeom>
        </p:spPr>
        <p:txBody>
          <a:bodyPr vert="horz" lIns="92181" tIns="46090" rIns="92181" bIns="46090" rtlCol="0" anchor="b"/>
          <a:lstStyle>
            <a:lvl1pPr algn="r">
              <a:defRPr sz="1200"/>
            </a:lvl1pPr>
          </a:lstStyle>
          <a:p>
            <a:fld id="{072CA82C-0A84-4F0A-AE37-97207DA0807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8472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0013" y="749300"/>
            <a:ext cx="6664325" cy="3749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CA82C-0A84-4F0A-AE37-97207DA0807C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04135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0013" y="749300"/>
            <a:ext cx="6664325" cy="3749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CA82C-0A84-4F0A-AE37-97207DA0807C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92421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0013" y="749300"/>
            <a:ext cx="6664325" cy="3749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All students joining the sixth form are entitled to a number</a:t>
            </a:r>
            <a:r>
              <a:rPr lang="en-GB" baseline="0" dirty="0"/>
              <a:t> of items that will support their learning.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CA82C-0A84-4F0A-AE37-97207DA0807C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13306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0013" y="749300"/>
            <a:ext cx="6664325" cy="3749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CA82C-0A84-4F0A-AE37-97207DA0807C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13306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0013" y="749300"/>
            <a:ext cx="6664325" cy="3749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CA82C-0A84-4F0A-AE37-97207DA0807C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13306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0013" y="749300"/>
            <a:ext cx="6664325" cy="3749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CA82C-0A84-4F0A-AE37-97207DA0807C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68993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0013" y="749300"/>
            <a:ext cx="6664325" cy="3749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CA82C-0A84-4F0A-AE37-97207DA0807C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68993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0013" y="749300"/>
            <a:ext cx="6664325" cy="3749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CA82C-0A84-4F0A-AE37-97207DA0807C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74043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0013" y="749300"/>
            <a:ext cx="6664325" cy="3749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2CA82C-0A84-4F0A-AE37-97207DA0807C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46330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376BA-DD5B-4D63-B75D-0223CC84084E}" type="datetimeFigureOut">
              <a:rPr lang="en-GB" smtClean="0"/>
              <a:t>18/11/2021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ACA-FFBC-434F-99FE-07A50180814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85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376BA-DD5B-4D63-B75D-0223CC84084E}" type="datetimeFigureOut">
              <a:rPr lang="en-GB" smtClean="0"/>
              <a:t>18/11/2021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ACA-FFBC-434F-99FE-07A50180814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695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376BA-DD5B-4D63-B75D-0223CC84084E}" type="datetimeFigureOut">
              <a:rPr lang="en-GB" smtClean="0"/>
              <a:t>18/11/2021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ACA-FFBC-434F-99FE-07A50180814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113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376BA-DD5B-4D63-B75D-0223CC84084E}" type="datetimeFigureOut">
              <a:rPr lang="en-GB" smtClean="0"/>
              <a:t>18/11/2021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ACA-FFBC-434F-99FE-07A50180814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360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376BA-DD5B-4D63-B75D-0223CC84084E}" type="datetimeFigureOut">
              <a:rPr lang="en-GB" smtClean="0"/>
              <a:t>18/11/2021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ACA-FFBC-434F-99FE-07A50180814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8485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376BA-DD5B-4D63-B75D-0223CC84084E}" type="datetimeFigureOut">
              <a:rPr lang="en-GB" smtClean="0"/>
              <a:t>18/11/2021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ACA-FFBC-434F-99FE-07A50180814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15374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376BA-DD5B-4D63-B75D-0223CC84084E}" type="datetimeFigureOut">
              <a:rPr lang="en-GB" smtClean="0"/>
              <a:t>18/11/2021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ACA-FFBC-434F-99FE-07A50180814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946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376BA-DD5B-4D63-B75D-0223CC84084E}" type="datetimeFigureOut">
              <a:rPr lang="en-GB" smtClean="0"/>
              <a:t>18/11/2021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ACA-FFBC-434F-99FE-07A50180814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723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376BA-DD5B-4D63-B75D-0223CC84084E}" type="datetimeFigureOut">
              <a:rPr lang="en-GB" smtClean="0"/>
              <a:t>18/11/2021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ACA-FFBC-434F-99FE-07A50180814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028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376BA-DD5B-4D63-B75D-0223CC84084E}" type="datetimeFigureOut">
              <a:rPr lang="en-GB" smtClean="0"/>
              <a:t>18/11/2021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ACA-FFBC-434F-99FE-07A50180814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0186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376BA-DD5B-4D63-B75D-0223CC84084E}" type="datetimeFigureOut">
              <a:rPr lang="en-GB" smtClean="0"/>
              <a:t>18/11/2021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9ACA-FFBC-434F-99FE-07A50180814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3953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D376BA-DD5B-4D63-B75D-0223CC84084E}" type="datetimeFigureOut">
              <a:rPr lang="en-GB" smtClean="0"/>
              <a:t>18/11/2021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C89ACA-FFBC-434F-99FE-07A50180814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37589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443256" y="2060848"/>
            <a:ext cx="6696744" cy="338437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GB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Level</a:t>
            </a:r>
            <a:b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Mathematics</a:t>
            </a:r>
            <a:b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Edexcel </a:t>
            </a:r>
            <a:b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9MA0</a:t>
            </a:r>
          </a:p>
        </p:txBody>
      </p:sp>
      <p:sp>
        <p:nvSpPr>
          <p:cNvPr id="10" name="Subtitle 3"/>
          <p:cNvSpPr txBox="1">
            <a:spLocks/>
          </p:cNvSpPr>
          <p:nvPr/>
        </p:nvSpPr>
        <p:spPr bwMode="auto">
          <a:xfrm>
            <a:off x="407368" y="620688"/>
            <a:ext cx="7056784" cy="936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 Mary’s Sixth Form &amp; Leadership Centre</a:t>
            </a:r>
          </a:p>
        </p:txBody>
      </p:sp>
      <p:pic>
        <p:nvPicPr>
          <p:cNvPr id="4098" name="Picture 2" descr="T:\Staff Public\Staff\6th FORM\6th Form Open evening 23 Nov 16\6th Form gloss brochure photographs\E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184" y="-1"/>
            <a:ext cx="4451937" cy="686045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1EC79983-8F5F-49B1-AC60-208D64C489F1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auto">
          <a:xfrm>
            <a:off x="1199456" y="5589240"/>
            <a:ext cx="5256584" cy="72008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85000" lnSpcReduction="20000"/>
          </a:bodyPr>
          <a:lstStyle/>
          <a:p>
            <a:pPr>
              <a:spcBef>
                <a:spcPts val="0"/>
              </a:spcBef>
            </a:pPr>
            <a:r>
              <a:rPr lang="en-GB" sz="2800" dirty="0"/>
              <a:t>‘Everyone is equal, everyone deserves the best’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1D9DD8-66C1-4323-8950-72DABBB25F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0456" y="104105"/>
            <a:ext cx="1806480" cy="668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080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T:\Staff Public\Photos NEW\MARKETING\Zoe Cooper Photog new Website Jan18\St_Mary's_CofE_Dec17_22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11" t="17065" r="-507" b="32237"/>
          <a:stretch/>
        </p:blipFill>
        <p:spPr bwMode="auto">
          <a:xfrm>
            <a:off x="0" y="-3077"/>
            <a:ext cx="12534969" cy="6861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 txBox="1">
            <a:spLocks/>
          </p:cNvSpPr>
          <p:nvPr/>
        </p:nvSpPr>
        <p:spPr>
          <a:xfrm>
            <a:off x="32690" y="6065912"/>
            <a:ext cx="12360696" cy="792088"/>
          </a:xfrm>
          <a:prstGeom prst="rect">
            <a:avLst/>
          </a:prstGeom>
          <a:solidFill>
            <a:schemeClr val="bg1"/>
          </a:solidFill>
          <a:effectLst/>
          <a:scene3d>
            <a:camera prst="orthographicFront"/>
            <a:lightRig rig="sunset" dir="t"/>
          </a:scene3d>
          <a:sp3d>
            <a:bevelT w="127000" prst="convex"/>
          </a:sp3d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GB" sz="2800" dirty="0"/>
              <a:t>‘Everyone is equal, everyone deserves the best’</a:t>
            </a:r>
          </a:p>
        </p:txBody>
      </p:sp>
      <p:sp>
        <p:nvSpPr>
          <p:cNvPr id="3" name="Rectangle 2"/>
          <p:cNvSpPr/>
          <p:nvPr/>
        </p:nvSpPr>
        <p:spPr>
          <a:xfrm>
            <a:off x="7968208" y="476672"/>
            <a:ext cx="5256584" cy="6763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buClr>
                <a:schemeClr val="tx1"/>
              </a:buClr>
            </a:pPr>
            <a:endParaRPr lang="en-GB" sz="1050" i="1" dirty="0">
              <a:solidFill>
                <a:srgbClr val="FF0000"/>
              </a:solidFill>
            </a:endParaRPr>
          </a:p>
          <a:p>
            <a:pPr algn="ctr">
              <a:lnSpc>
                <a:spcPct val="110000"/>
              </a:lnSpc>
              <a:buClr>
                <a:schemeClr val="tx1"/>
              </a:buClr>
            </a:pPr>
            <a:r>
              <a:rPr lang="en-GB" sz="2400" b="1" dirty="0">
                <a:solidFill>
                  <a:schemeClr val="bg1"/>
                </a:solidFill>
              </a:rPr>
              <a:t>Follow us on @</a:t>
            </a:r>
            <a:r>
              <a:rPr lang="en-GB" sz="2400" b="1" dirty="0" err="1">
                <a:solidFill>
                  <a:schemeClr val="bg1"/>
                </a:solidFill>
              </a:rPr>
              <a:t>SMHSixth</a:t>
            </a:r>
            <a:r>
              <a:rPr lang="en-GB" sz="2400" b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F00B70-EF5E-48F5-8414-FD22D1BD5A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88488" y="104105"/>
            <a:ext cx="1518448" cy="562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47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05378-671E-4EFC-8A22-E06351F50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Subject Pre-requisites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357838-760C-4981-ABCD-3AFA5ECB4D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270" y="1516756"/>
            <a:ext cx="5384800" cy="4525963"/>
          </a:xfrm>
        </p:spPr>
        <p:txBody>
          <a:bodyPr/>
          <a:lstStyle/>
          <a:p>
            <a:r>
              <a:rPr lang="en-GB" dirty="0"/>
              <a:t>Having an interest in mathematics is important for success</a:t>
            </a:r>
          </a:p>
          <a:p>
            <a:r>
              <a:rPr lang="en-GB" dirty="0"/>
              <a:t>There are a wealth of excellent quality maths content creators on </a:t>
            </a:r>
            <a:r>
              <a:rPr lang="en-GB" dirty="0" err="1"/>
              <a:t>youtube</a:t>
            </a:r>
            <a:r>
              <a:rPr lang="en-GB" dirty="0"/>
              <a:t> such as:</a:t>
            </a:r>
          </a:p>
          <a:p>
            <a:r>
              <a:rPr lang="en-GB" dirty="0"/>
              <a:t>3blue1brown</a:t>
            </a:r>
          </a:p>
          <a:p>
            <a:r>
              <a:rPr lang="en-GB" dirty="0" err="1"/>
              <a:t>Standupmaths</a:t>
            </a:r>
            <a:endParaRPr lang="en-GB" dirty="0"/>
          </a:p>
          <a:p>
            <a:r>
              <a:rPr lang="en-GB" dirty="0" err="1"/>
              <a:t>Numberphile</a:t>
            </a:r>
            <a:endParaRPr lang="en-GB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C38CA72-4CF2-4AC3-9279-BEBF60613EE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747070" y="2015933"/>
            <a:ext cx="4285859" cy="36944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480FC7-7C70-4A15-B5B7-E2BFA48F5A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00456" y="175520"/>
            <a:ext cx="1810669" cy="670618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EC16343-C12C-45DF-AD5F-A870054BD9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586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63008">
        <p:fade/>
      </p:transition>
    </mc:Choice>
    <mc:Fallback xmlns="">
      <p:transition spd="slow" advTm="6300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 bwMode="auto">
          <a:xfrm>
            <a:off x="0" y="54655"/>
            <a:ext cx="12119992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GB" sz="4000" b="1" dirty="0"/>
              <a:t>Course Breakdown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643124" y="836712"/>
            <a:ext cx="7476868" cy="5970220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GB" sz="2400" dirty="0"/>
              <a:t>The Pearson Edexcel Level 3 Advanced Subsidiary GCE in Mathematics consists of two externally-examined papers. Students must complete all assessment in May/June in any single year.</a:t>
            </a:r>
            <a:endParaRPr lang="en-GB" sz="2400" b="1" dirty="0"/>
          </a:p>
        </p:txBody>
      </p:sp>
      <p:pic>
        <p:nvPicPr>
          <p:cNvPr id="1026" name="Picture 2" descr="T:\Staff Public\Staff\6th FORM\6th Form Open evening 23 Nov 16\Brochure Photograph options\DSC_00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863308"/>
            <a:ext cx="4047124" cy="59436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1A4CF7-529D-4C73-9926-5B2C81BA12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0456" y="116632"/>
            <a:ext cx="1806480" cy="668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813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T:\Staff Public\Photos NEW\MARKETING\Zoe Cooper Photog new Website Jan18\St_Mary's_CofE_Dec17_235.jpg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28" r="12120"/>
          <a:stretch/>
        </p:blipFill>
        <p:spPr bwMode="auto">
          <a:xfrm>
            <a:off x="7392144" y="633630"/>
            <a:ext cx="4392488" cy="604022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838" y="0"/>
            <a:ext cx="121920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GB" sz="3900" b="1" dirty="0"/>
              <a:t>: Textbook </a:t>
            </a:r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360" y="836712"/>
            <a:ext cx="2979964" cy="3940894"/>
          </a:xfrm>
          <a:prstGeom prst="rect">
            <a:avLst/>
          </a:prstGeom>
        </p:spPr>
      </p:pic>
      <p:pic>
        <p:nvPicPr>
          <p:cNvPr id="7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4471388" y="3279866"/>
            <a:ext cx="2495550" cy="33623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017902-CF67-4334-A9C1-D5473C43F3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00456" y="116632"/>
            <a:ext cx="1806480" cy="668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67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A029DC07-47CA-4D25-8152-25355006F6B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036147" y="1052513"/>
            <a:ext cx="4948882" cy="5472112"/>
          </a:xfrm>
        </p:spPr>
      </p:pic>
      <p:pic>
        <p:nvPicPr>
          <p:cNvPr id="1026" name="Picture 2" descr="T:\Staff Public\Photos NEW\MARKETING\Zoe Cooper Photog new Website Jan18\St_Mary's_CofE_Dec17_04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6" r="33280" b="4546"/>
          <a:stretch/>
        </p:blipFill>
        <p:spPr bwMode="auto">
          <a:xfrm>
            <a:off x="407368" y="764704"/>
            <a:ext cx="4580509" cy="588922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0" y="30442"/>
            <a:ext cx="12192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900" b="1" dirty="0"/>
              <a:t>You will have a formula booklet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D510E2-DAF4-4B9E-A794-FEDB660C6D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00456" y="116632"/>
            <a:ext cx="1806480" cy="668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33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284499" y="1053769"/>
            <a:ext cx="7776864" cy="5371149"/>
          </a:xfrm>
        </p:spPr>
        <p:txBody>
          <a:bodyPr>
            <a:noAutofit/>
          </a:bodyPr>
          <a:lstStyle/>
          <a:p>
            <a:r>
              <a:rPr lang="en-GB" b="1" dirty="0"/>
              <a:t>A level maths will require large amounts of independent study</a:t>
            </a:r>
          </a:p>
          <a:p>
            <a:r>
              <a:rPr lang="en-GB" b="1" dirty="0"/>
              <a:t>We do research related to the course of </a:t>
            </a:r>
            <a:r>
              <a:rPr lang="en-GB" b="1" dirty="0" err="1"/>
              <a:t>eg</a:t>
            </a:r>
            <a:r>
              <a:rPr lang="en-GB" b="1" dirty="0"/>
              <a:t>. Pascal triangles</a:t>
            </a:r>
          </a:p>
          <a:p>
            <a:r>
              <a:rPr lang="en-GB" b="1" dirty="0"/>
              <a:t>We encourage group studies alongside individual effort</a:t>
            </a:r>
          </a:p>
          <a:p>
            <a:r>
              <a:rPr lang="en-GB" b="1" dirty="0"/>
              <a:t>We have drop-in sessions to support learning</a:t>
            </a:r>
          </a:p>
          <a:p>
            <a:r>
              <a:rPr lang="en-GB" b="1" dirty="0"/>
              <a:t>You will be given weekly tasks</a:t>
            </a:r>
          </a:p>
          <a:p>
            <a:r>
              <a:rPr lang="en-GB" b="1" dirty="0"/>
              <a:t>We pose challenges outside of the daily lessons</a:t>
            </a:r>
          </a:p>
          <a:p>
            <a:r>
              <a:rPr lang="en-GB" b="1" dirty="0"/>
              <a:t>Students will have access to online resources from </a:t>
            </a:r>
            <a:r>
              <a:rPr lang="en-GB" b="1" dirty="0" err="1"/>
              <a:t>Hegarty</a:t>
            </a:r>
            <a:r>
              <a:rPr lang="en-GB" b="1" dirty="0"/>
              <a:t> and AMSP </a:t>
            </a:r>
          </a:p>
          <a:p>
            <a:r>
              <a:rPr lang="en-GB" b="1" dirty="0"/>
              <a:t>Homework is set weekly</a:t>
            </a:r>
          </a:p>
          <a:p>
            <a:r>
              <a:rPr lang="en-GB" b="1" dirty="0"/>
              <a:t>You are expected to work ahead</a:t>
            </a: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0" y="30442"/>
            <a:ext cx="12192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900" b="1" dirty="0"/>
              <a:t>Mode of Study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4099" r="44579" b="13250"/>
          <a:stretch/>
        </p:blipFill>
        <p:spPr>
          <a:xfrm>
            <a:off x="8184232" y="671322"/>
            <a:ext cx="3744416" cy="59492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B72EE8-6EBD-42BB-A732-12410497D8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0456" y="116632"/>
            <a:ext cx="1806480" cy="668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33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346" y="-1793"/>
            <a:ext cx="12179654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eaLnBrk="1" hangingPunct="1"/>
            <a:r>
              <a:rPr lang="en-GB" sz="3900" b="1" dirty="0"/>
              <a:t>Mode of Assessment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sz="half" idx="1"/>
          </p:nvPr>
        </p:nvSpPr>
        <p:spPr bwMode="auto">
          <a:xfrm>
            <a:off x="12346" y="836712"/>
            <a:ext cx="5939638" cy="568863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457200" lvl="1" indent="0">
              <a:lnSpc>
                <a:spcPct val="160000"/>
              </a:lnSpc>
              <a:spcBef>
                <a:spcPts val="0"/>
              </a:spcBef>
              <a:buNone/>
            </a:pPr>
            <a:endParaRPr lang="en-GB" sz="2600" b="1" dirty="0"/>
          </a:p>
          <a:p>
            <a:pPr>
              <a:lnSpc>
                <a:spcPct val="90000"/>
              </a:lnSpc>
            </a:pPr>
            <a:endParaRPr lang="en-GB" sz="3200" dirty="0"/>
          </a:p>
        </p:txBody>
      </p:sp>
      <p:pic>
        <p:nvPicPr>
          <p:cNvPr id="1026" name="Picture 2" descr="T:\Staff Public\Photos NEW\MARKETING\ZoeC School Images - 2018 Photo Shoot\Post 16\St_Marys_CofE_Dec17_14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08"/>
          <a:stretch/>
        </p:blipFill>
        <p:spPr bwMode="auto">
          <a:xfrm>
            <a:off x="6240016" y="836712"/>
            <a:ext cx="5598844" cy="573374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335252" y="836712"/>
            <a:ext cx="5293826" cy="59087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760891-537A-40BA-AA56-33C22A6AEE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00456" y="116632"/>
            <a:ext cx="1806480" cy="668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71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0442"/>
            <a:ext cx="121920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eaLnBrk="1" hangingPunct="1"/>
            <a:r>
              <a:rPr lang="en-GB" sz="3900" b="1" dirty="0"/>
              <a:t>Mode of Assessment part 2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4" r="35404"/>
          <a:stretch/>
        </p:blipFill>
        <p:spPr bwMode="auto">
          <a:xfrm>
            <a:off x="7536160" y="1304972"/>
            <a:ext cx="4266488" cy="36724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623392" y="720235"/>
            <a:ext cx="5616624" cy="58913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6D16A4-02FF-4837-95EE-676BC7A4DC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00456" y="116632"/>
            <a:ext cx="1806480" cy="668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301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0" y="22746"/>
            <a:ext cx="12119992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GB" sz="3600" b="1" dirty="0"/>
              <a:t>Post 18 Links</a:t>
            </a:r>
          </a:p>
        </p:txBody>
      </p:sp>
      <p:sp>
        <p:nvSpPr>
          <p:cNvPr id="18436" name="Rectangle 7"/>
          <p:cNvSpPr>
            <a:spLocks noGrp="1" noChangeArrowheads="1"/>
          </p:cNvSpPr>
          <p:nvPr>
            <p:ph type="body" sz="half" idx="2"/>
          </p:nvPr>
        </p:nvSpPr>
        <p:spPr bwMode="auto">
          <a:xfrm>
            <a:off x="6171454" y="653990"/>
            <a:ext cx="5340539" cy="598002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0" indent="0" eaLnBrk="1" hangingPunct="1">
              <a:buNone/>
            </a:pPr>
            <a:endParaRPr lang="en-GB" dirty="0"/>
          </a:p>
          <a:p>
            <a:pPr marL="0" indent="0" eaLnBrk="1" hangingPunct="1">
              <a:buNone/>
            </a:pPr>
            <a:endParaRPr lang="en-GB" dirty="0"/>
          </a:p>
        </p:txBody>
      </p:sp>
      <p:sp>
        <p:nvSpPr>
          <p:cNvPr id="2" name="TextBox 1"/>
          <p:cNvSpPr txBox="1"/>
          <p:nvPr/>
        </p:nvSpPr>
        <p:spPr>
          <a:xfrm>
            <a:off x="4583832" y="5301208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48228" t="36654" r="3932" b="20188"/>
          <a:stretch/>
        </p:blipFill>
        <p:spPr>
          <a:xfrm>
            <a:off x="34384" y="980728"/>
            <a:ext cx="5832648" cy="4209452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6023992" y="914982"/>
            <a:ext cx="5744840" cy="5394338"/>
          </a:xfrm>
        </p:spPr>
        <p:txBody>
          <a:bodyPr/>
          <a:lstStyle/>
          <a:p>
            <a:r>
              <a:rPr lang="en-GB" dirty="0"/>
              <a:t>With no bias or particular preference, this links shows some Mathematics related courses you could pursue at university</a:t>
            </a:r>
          </a:p>
          <a:p>
            <a:r>
              <a:rPr lang="en-GB" dirty="0"/>
              <a:t>https://search.qmul.ac.uk/s/search.html?collection=queenmary-coursefinder-undergraduate-meta&amp;query=mathematics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5D5CF9-42DA-4BBF-AA4D-B9D40A08DB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0456" y="116632"/>
            <a:ext cx="1806480" cy="668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3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6108</TotalTime>
  <Words>242</Words>
  <Application>Microsoft Office PowerPoint</Application>
  <PresentationFormat>Widescreen</PresentationFormat>
  <Paragraphs>41</Paragraphs>
  <Slides>10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Wingdings</vt:lpstr>
      <vt:lpstr>Office Theme</vt:lpstr>
      <vt:lpstr>A Level Mathematics Edexcel  9MA0</vt:lpstr>
      <vt:lpstr>Subject Pre-requisites</vt:lpstr>
      <vt:lpstr>Course Breakdown</vt:lpstr>
      <vt:lpstr>: Textbook </vt:lpstr>
      <vt:lpstr>PowerPoint Presentation</vt:lpstr>
      <vt:lpstr>PowerPoint Presentation</vt:lpstr>
      <vt:lpstr>Mode of Assessment</vt:lpstr>
      <vt:lpstr>Mode of Assessment part 2</vt:lpstr>
      <vt:lpstr>Post 18 Links</vt:lpstr>
      <vt:lpstr>PowerPoint Presentation</vt:lpstr>
    </vt:vector>
  </TitlesOfParts>
  <Company>St Mary's CE High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Album</dc:title>
  <dc:creator>Mr. Warner</dc:creator>
  <cp:lastModifiedBy>Georgette</cp:lastModifiedBy>
  <cp:revision>248</cp:revision>
  <cp:lastPrinted>2012-11-13T17:47:27Z</cp:lastPrinted>
  <dcterms:created xsi:type="dcterms:W3CDTF">2012-06-17T09:58:49Z</dcterms:created>
  <dcterms:modified xsi:type="dcterms:W3CDTF">2021-11-18T07:57:04Z</dcterms:modified>
</cp:coreProperties>
</file>